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83" r:id="rId2"/>
    <p:sldId id="296" r:id="rId3"/>
    <p:sldId id="294" r:id="rId4"/>
    <p:sldId id="313" r:id="rId5"/>
    <p:sldId id="303" r:id="rId6"/>
    <p:sldId id="302" r:id="rId7"/>
    <p:sldId id="301" r:id="rId8"/>
    <p:sldId id="289" r:id="rId9"/>
    <p:sldId id="309" r:id="rId10"/>
    <p:sldId id="304" r:id="rId11"/>
    <p:sldId id="297" r:id="rId12"/>
    <p:sldId id="298" r:id="rId13"/>
    <p:sldId id="307" r:id="rId14"/>
    <p:sldId id="305" r:id="rId15"/>
    <p:sldId id="306" r:id="rId16"/>
    <p:sldId id="286" r:id="rId17"/>
    <p:sldId id="277" r:id="rId18"/>
    <p:sldId id="311" r:id="rId19"/>
    <p:sldId id="312" r:id="rId20"/>
    <p:sldId id="272" r:id="rId21"/>
    <p:sldId id="314" r:id="rId22"/>
    <p:sldId id="268" r:id="rId23"/>
    <p:sldId id="269" r:id="rId24"/>
    <p:sldId id="276" r:id="rId25"/>
    <p:sldId id="262" r:id="rId26"/>
    <p:sldId id="293" r:id="rId27"/>
    <p:sldId id="257" r:id="rId28"/>
    <p:sldId id="256" r:id="rId29"/>
    <p:sldId id="295" r:id="rId30"/>
    <p:sldId id="265" r:id="rId31"/>
    <p:sldId id="284" r:id="rId32"/>
    <p:sldId id="299" r:id="rId33"/>
    <p:sldId id="31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D43B"/>
    <a:srgbClr val="422108"/>
    <a:srgbClr val="6AAC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88736" autoAdjust="0"/>
  </p:normalViewPr>
  <p:slideViewPr>
    <p:cSldViewPr snapToGrid="0" snapToObjects="1">
      <p:cViewPr>
        <p:scale>
          <a:sx n="100" d="100"/>
          <a:sy n="100" d="100"/>
        </p:scale>
        <p:origin x="0" y="4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9BF7ED-FB11-E84D-8CFD-142988A0BB08}" type="datetimeFigureOut">
              <a:rPr lang="en-US" smtClean="0"/>
              <a:pPr/>
              <a:t>4/16/18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E3FDB-5967-774F-A60F-875FBBB8F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2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Hadza</a:t>
            </a:r>
            <a:r>
              <a:rPr lang="en-US" dirty="0" smtClean="0"/>
              <a:t> CCRO</a:t>
            </a:r>
            <a:r>
              <a:rPr lang="en-US" baseline="0" dirty="0" smtClean="0"/>
              <a:t> in Yaeda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E3FDB-5967-774F-A60F-875FBBB8F12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10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Mobility </a:t>
            </a:r>
            <a:r>
              <a:rPr lang="mr-IN" dirty="0" smtClean="0"/>
              <a:t>–</a:t>
            </a:r>
            <a:r>
              <a:rPr lang="en-US" dirty="0" smtClean="0"/>
              <a:t> responding to a changing environment</a:t>
            </a:r>
            <a:r>
              <a:rPr lang="en-US" baseline="0" dirty="0" smtClean="0"/>
              <a:t> </a:t>
            </a:r>
            <a:r>
              <a:rPr lang="mr-IN" baseline="0" dirty="0" smtClean="0"/>
              <a:t>–</a:t>
            </a:r>
            <a:r>
              <a:rPr lang="en-US" baseline="0" dirty="0" smtClean="0"/>
              <a:t> itinerant behavior responding to a changing environment</a:t>
            </a:r>
          </a:p>
          <a:p>
            <a:r>
              <a:rPr lang="en-US" baseline="0" dirty="0" smtClean="0"/>
              <a:t>Homo </a:t>
            </a:r>
            <a:r>
              <a:rPr lang="en-US" baseline="0" dirty="0" err="1" smtClean="0"/>
              <a:t>sapien</a:t>
            </a:r>
            <a:r>
              <a:rPr lang="en-US" baseline="0" dirty="0" smtClean="0"/>
              <a:t> ‘canary in a coal mine’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E3FDB-5967-774F-A60F-875FBBB8F12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29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LandSat</a:t>
            </a:r>
            <a:r>
              <a:rPr lang="en-US" baseline="0" dirty="0" smtClean="0"/>
              <a:t> scenes </a:t>
            </a:r>
            <a:r>
              <a:rPr lang="mr-IN" baseline="0" dirty="0" smtClean="0"/>
              <a:t>–</a:t>
            </a:r>
            <a:r>
              <a:rPr lang="en-US" baseline="0" dirty="0" smtClean="0"/>
              <a:t> each 184 x 184 km </a:t>
            </a:r>
            <a:r>
              <a:rPr lang="mr-IN" baseline="0" dirty="0" smtClean="0"/>
              <a:t>–</a:t>
            </a:r>
            <a:r>
              <a:rPr lang="en-US" baseline="0" dirty="0" smtClean="0"/>
              <a:t> 380,000km2</a:t>
            </a:r>
          </a:p>
          <a:p>
            <a:r>
              <a:rPr lang="en-US" baseline="0" dirty="0" smtClean="0"/>
              <a:t>Red area ‘reference region’</a:t>
            </a:r>
          </a:p>
          <a:p>
            <a:r>
              <a:rPr lang="en-US" baseline="0" dirty="0" smtClean="0"/>
              <a:t>Diverse habitats </a:t>
            </a:r>
            <a:r>
              <a:rPr lang="mr-IN" baseline="0" dirty="0" smtClean="0"/>
              <a:t>–</a:t>
            </a:r>
            <a:r>
              <a:rPr lang="en-US" baseline="0" dirty="0" smtClean="0"/>
              <a:t> montane forest, </a:t>
            </a:r>
            <a:r>
              <a:rPr lang="en-US" baseline="0" dirty="0" err="1" smtClean="0"/>
              <a:t>somali-masai</a:t>
            </a:r>
            <a:r>
              <a:rPr lang="en-US" baseline="0" dirty="0" smtClean="0"/>
              <a:t> biome </a:t>
            </a:r>
            <a:r>
              <a:rPr lang="mr-IN" baseline="0" dirty="0" smtClean="0"/>
              <a:t>–</a:t>
            </a:r>
            <a:r>
              <a:rPr lang="en-US" baseline="0" dirty="0" smtClean="0"/>
              <a:t> acacia woodland</a:t>
            </a:r>
          </a:p>
          <a:p>
            <a:r>
              <a:rPr lang="en-US" baseline="0" dirty="0" smtClean="0"/>
              <a:t>100 years ago dominated by pastoralists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E3FDB-5967-774F-A60F-875FBBB8F12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35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Cultivation in orange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E3FDB-5967-774F-A60F-875FBBB8F12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8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does it look like in reality</a:t>
            </a:r>
          </a:p>
          <a:p>
            <a:r>
              <a:rPr lang="en-US" dirty="0" smtClean="0"/>
              <a:t>Landsat map of the Yaeda Valley,</a:t>
            </a:r>
            <a:r>
              <a:rPr lang="en-US" baseline="0" dirty="0" smtClean="0"/>
              <a:t> Northern Tanzania</a:t>
            </a:r>
          </a:p>
          <a:p>
            <a:endParaRPr lang="en-US" baseline="0" dirty="0" smtClean="0"/>
          </a:p>
          <a:p>
            <a:r>
              <a:rPr lang="en-US" baseline="0" dirty="0" smtClean="0"/>
              <a:t>Zones of use designed by communities</a:t>
            </a:r>
          </a:p>
          <a:p>
            <a:r>
              <a:rPr lang="en-US" baseline="0" dirty="0" smtClean="0"/>
              <a:t>Where carbon Tanzania can overlay its protective boundary and account for the carbon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DF8E7-785A-EB4D-AB5F-F8EA661248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34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E3FDB-5967-774F-A60F-875FBBB8F12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749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sales trajectory from 2011 to 2022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E3FDB-5967-774F-A60F-875FBBB8F12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86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the communities spend their money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E3FDB-5967-774F-A60F-875FBBB8F12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26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Location of Yaeda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E3FDB-5967-774F-A60F-875FBBB8F12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22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Location of Yaeda and Makame in relation to Northern Tanzania Rangelands</a:t>
            </a:r>
          </a:p>
          <a:p>
            <a:r>
              <a:rPr lang="en-US" dirty="0" smtClean="0"/>
              <a:t>Putting us on the map</a:t>
            </a:r>
          </a:p>
          <a:p>
            <a:r>
              <a:rPr lang="en-US" dirty="0" smtClean="0"/>
              <a:t>Defining diversity </a:t>
            </a:r>
            <a:r>
              <a:rPr lang="mr-IN" dirty="0" smtClean="0"/>
              <a:t>–</a:t>
            </a:r>
            <a:r>
              <a:rPr lang="en-US" dirty="0" smtClean="0"/>
              <a:t> human (3 distinct linguistic groups). Wildlife</a:t>
            </a:r>
            <a:r>
              <a:rPr lang="en-US" baseline="0" dirty="0" smtClean="0"/>
              <a:t> </a:t>
            </a:r>
            <a:r>
              <a:rPr lang="mr-IN" baseline="0" dirty="0" smtClean="0"/>
              <a:t>–</a:t>
            </a:r>
            <a:r>
              <a:rPr lang="en-US" baseline="0" dirty="0" smtClean="0"/>
              <a:t> coexistence </a:t>
            </a:r>
          </a:p>
          <a:p>
            <a:r>
              <a:rPr lang="en-US" baseline="0" dirty="0" smtClean="0"/>
              <a:t>Centre photographic tourism generating contributing</a:t>
            </a:r>
            <a:r>
              <a:rPr lang="en-US" dirty="0" smtClean="0"/>
              <a:t> 4.1Bn USD, 5% GDP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E3FDB-5967-774F-A60F-875FBBB8F12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72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E3FDB-5967-774F-A60F-875FBBB8F12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27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Emphasize</a:t>
            </a:r>
            <a:r>
              <a:rPr lang="en-US" baseline="0" dirty="0" smtClean="0"/>
              <a:t> continuity </a:t>
            </a:r>
            <a:r>
              <a:rPr lang="en-US" baseline="0" smtClean="0"/>
              <a:t>between plans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E3FDB-5967-774F-A60F-875FBBB8F12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1100" b="1" dirty="0" smtClean="0"/>
              <a:t>CCRO committee; </a:t>
            </a:r>
          </a:p>
          <a:p>
            <a:pPr lvl="0"/>
            <a:r>
              <a:rPr lang="en-US" sz="1200" dirty="0" smtClean="0"/>
              <a:t>Composition 2 representative from each sub </a:t>
            </a:r>
            <a:r>
              <a:rPr lang="en-US" sz="1200" dirty="0" err="1" smtClean="0"/>
              <a:t>village.(range</a:t>
            </a:r>
            <a:r>
              <a:rPr lang="en-US" sz="1200" dirty="0" smtClean="0"/>
              <a:t> </a:t>
            </a:r>
            <a:r>
              <a:rPr lang="en-US" sz="1200" dirty="0" err="1" smtClean="0"/>
              <a:t>btn</a:t>
            </a:r>
            <a:r>
              <a:rPr lang="en-US" sz="1200" dirty="0" smtClean="0"/>
              <a:t> 10-12 members) include traditional. </a:t>
            </a:r>
          </a:p>
          <a:p>
            <a:pPr lvl="0"/>
            <a:r>
              <a:rPr lang="en-US" sz="1200" dirty="0" smtClean="0"/>
              <a:t>Appointed by village council and approved by village general Assembly.</a:t>
            </a:r>
          </a:p>
          <a:p>
            <a:pPr lvl="0"/>
            <a:r>
              <a:rPr lang="en-US" sz="1200" dirty="0" smtClean="0"/>
              <a:t>Village general assembly approve the three trustees to sign Communal CCRO on behave of the community.  </a:t>
            </a:r>
          </a:p>
          <a:p>
            <a:r>
              <a:rPr lang="en-US" dirty="0" smtClean="0"/>
              <a:t>This is signed by</a:t>
            </a:r>
            <a:r>
              <a:rPr lang="en-US" baseline="0" dirty="0" smtClean="0"/>
              <a:t> the District Land Officer, note that three people couldn’t read and write to they finger printed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E3FDB-5967-774F-A60F-875FBBB8F12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/>
              <a:t> Before division of villages let the responsible authority seek pre consent of local communities and stake holders.</a:t>
            </a:r>
          </a:p>
          <a:p>
            <a:pPr marL="0" indent="0">
              <a:buNone/>
            </a:pPr>
            <a:endParaRPr lang="en-US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/>
              <a:t> The responsible district councils should allocate budget or contribution for LUP process.</a:t>
            </a:r>
          </a:p>
          <a:p>
            <a:pPr marL="0" indent="0">
              <a:buNone/>
            </a:pPr>
            <a:endParaRPr lang="en-US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/>
              <a:t> Women and youth participation in LUP for future sustainability. </a:t>
            </a:r>
          </a:p>
          <a:p>
            <a:pPr marL="0" indent="0">
              <a:buNone/>
            </a:pPr>
            <a:endParaRPr lang="en-US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/>
              <a:t> PLUM follow up on the progress of LUP after phase out of the program.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E3FDB-5967-774F-A60F-875FBBB8F12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Yaeda Valley </a:t>
            </a:r>
            <a:r>
              <a:rPr lang="mr-IN" dirty="0" smtClean="0"/>
              <a:t>–</a:t>
            </a:r>
            <a:r>
              <a:rPr lang="en-US" dirty="0" smtClean="0"/>
              <a:t> wrap up UCRT and introduce the next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E245F-5C09-8444-92AE-AD0F024E9CE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 a moment to understand the </a:t>
            </a:r>
            <a:r>
              <a:rPr lang="en-US" dirty="0" err="1" smtClean="0"/>
              <a:t>Hadza</a:t>
            </a:r>
            <a:r>
              <a:rPr lang="en-US" baseline="0" dirty="0" smtClean="0"/>
              <a:t> </a:t>
            </a:r>
            <a:r>
              <a:rPr lang="mr-IN" baseline="0" dirty="0" smtClean="0"/>
              <a:t>–</a:t>
            </a:r>
            <a:r>
              <a:rPr lang="en-US" baseline="0" dirty="0" smtClean="0"/>
              <a:t> ‘when they walk through the forest it is like you in a supermarket</a:t>
            </a:r>
            <a:r>
              <a:rPr lang="mr-IN" baseline="0" dirty="0" smtClean="0"/>
              <a:t>…</a:t>
            </a:r>
            <a:r>
              <a:rPr lang="en-US" baseline="0" dirty="0" smtClean="0"/>
              <a:t>’</a:t>
            </a:r>
            <a:endParaRPr lang="en-US" dirty="0" smtClean="0"/>
          </a:p>
          <a:p>
            <a:r>
              <a:rPr lang="en-US" dirty="0" smtClean="0"/>
              <a:t>Who are the </a:t>
            </a:r>
            <a:r>
              <a:rPr lang="en-US" dirty="0" err="1" smtClean="0"/>
              <a:t>Hadza</a:t>
            </a:r>
            <a:r>
              <a:rPr lang="en-US" dirty="0" smtClean="0"/>
              <a:t> and why is land so</a:t>
            </a:r>
            <a:r>
              <a:rPr lang="en-US" baseline="0" dirty="0" smtClean="0"/>
              <a:t> critical to them </a:t>
            </a:r>
            <a:r>
              <a:rPr lang="mr-IN" baseline="0" dirty="0" smtClean="0"/>
              <a:t>–</a:t>
            </a:r>
            <a:r>
              <a:rPr lang="en-US" baseline="0" dirty="0" smtClean="0"/>
              <a:t> land is life</a:t>
            </a:r>
          </a:p>
          <a:p>
            <a:r>
              <a:rPr lang="en-US" baseline="0" dirty="0" err="1" smtClean="0"/>
              <a:t>Legalise</a:t>
            </a:r>
            <a:r>
              <a:rPr lang="en-US" baseline="0" dirty="0" smtClean="0"/>
              <a:t> resource ownership, land ownership</a:t>
            </a:r>
          </a:p>
          <a:p>
            <a:r>
              <a:rPr lang="en-US" baseline="0" dirty="0" smtClean="0"/>
              <a:t>Mapping of microbiome </a:t>
            </a:r>
            <a:r>
              <a:rPr lang="mr-IN" baseline="0" dirty="0" smtClean="0"/>
              <a:t>–</a:t>
            </a:r>
            <a:r>
              <a:rPr lang="en-US" baseline="0" dirty="0" smtClean="0"/>
              <a:t> their diversity is a reflection of their ecosystem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E3FDB-5967-774F-A60F-875FBBB8F12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06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9502-1016-0D46-9D1C-7323B032DC8A}" type="datetimeFigureOut">
              <a:rPr lang="en-US" smtClean="0"/>
              <a:pPr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AEBB-ED6B-0049-A907-E9F9C01F05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48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9502-1016-0D46-9D1C-7323B032DC8A}" type="datetimeFigureOut">
              <a:rPr lang="en-US" smtClean="0"/>
              <a:pPr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AEBB-ED6B-0049-A907-E9F9C01F05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44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9502-1016-0D46-9D1C-7323B032DC8A}" type="datetimeFigureOut">
              <a:rPr lang="en-US" smtClean="0"/>
              <a:pPr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AEBB-ED6B-0049-A907-E9F9C01F05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53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9502-1016-0D46-9D1C-7323B032DC8A}" type="datetimeFigureOut">
              <a:rPr lang="en-US" smtClean="0"/>
              <a:pPr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AEBB-ED6B-0049-A907-E9F9C01F05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01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9502-1016-0D46-9D1C-7323B032DC8A}" type="datetimeFigureOut">
              <a:rPr lang="en-US" smtClean="0"/>
              <a:pPr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AEBB-ED6B-0049-A907-E9F9C01F05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17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9502-1016-0D46-9D1C-7323B032DC8A}" type="datetimeFigureOut">
              <a:rPr lang="en-US" smtClean="0"/>
              <a:pPr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AEBB-ED6B-0049-A907-E9F9C01F05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12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9502-1016-0D46-9D1C-7323B032DC8A}" type="datetimeFigureOut">
              <a:rPr lang="en-US" smtClean="0"/>
              <a:pPr/>
              <a:t>4/16/18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AEBB-ED6B-0049-A907-E9F9C01F05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9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9502-1016-0D46-9D1C-7323B032DC8A}" type="datetimeFigureOut">
              <a:rPr lang="en-US" smtClean="0"/>
              <a:pPr/>
              <a:t>4/16/18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AEBB-ED6B-0049-A907-E9F9C01F05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64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9502-1016-0D46-9D1C-7323B032DC8A}" type="datetimeFigureOut">
              <a:rPr lang="en-US" smtClean="0"/>
              <a:pPr/>
              <a:t>4/16/18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AEBB-ED6B-0049-A907-E9F9C01F05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75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9502-1016-0D46-9D1C-7323B032DC8A}" type="datetimeFigureOut">
              <a:rPr lang="en-US" smtClean="0"/>
              <a:pPr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AEBB-ED6B-0049-A907-E9F9C01F05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266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9502-1016-0D46-9D1C-7323B032DC8A}" type="datetimeFigureOut">
              <a:rPr lang="en-US" smtClean="0"/>
              <a:pPr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AEBB-ED6B-0049-A907-E9F9C01F05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622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19502-1016-0D46-9D1C-7323B032DC8A}" type="datetimeFigureOut">
              <a:rPr lang="en-US" smtClean="0"/>
              <a:pPr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0AEBB-ED6B-0049-A907-E9F9C01F05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23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667" y="594548"/>
            <a:ext cx="7450666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b="1" dirty="0" smtClean="0">
                <a:solidFill>
                  <a:srgbClr val="6AAC20"/>
                </a:solidFill>
                <a:latin typeface="Roboto"/>
                <a:cs typeface="Roboto"/>
              </a:rPr>
              <a:t>Advancing Indigenous Land Rights and Conservation Through New Markets and Partnerships </a:t>
            </a:r>
            <a:endParaRPr lang="en-US" sz="4800" b="1" dirty="0">
              <a:solidFill>
                <a:srgbClr val="6AAC20"/>
              </a:solidFill>
              <a:latin typeface="Roboto"/>
              <a:cs typeface="Roboto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17946" y="3539237"/>
            <a:ext cx="5063066" cy="0"/>
          </a:xfrm>
          <a:prstGeom prst="line">
            <a:avLst/>
          </a:prstGeom>
          <a:ln w="136525" cap="flat" cmpd="sng" algn="ctr">
            <a:solidFill>
              <a:srgbClr val="422108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65668" y="5249334"/>
            <a:ext cx="8881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6AAC20"/>
                </a:solidFill>
                <a:latin typeface="Roboto"/>
                <a:cs typeface="Roboto"/>
              </a:rPr>
              <a:t>Marc Baker</a:t>
            </a:r>
            <a:r>
              <a:rPr lang="en-US" sz="2400" dirty="0" smtClean="0">
                <a:solidFill>
                  <a:srgbClr val="6AAC20"/>
                </a:solidFill>
                <a:latin typeface="Roboto"/>
                <a:cs typeface="Roboto"/>
              </a:rPr>
              <a:t>		            </a:t>
            </a:r>
            <a:r>
              <a:rPr lang="en-US" sz="2400" b="1" dirty="0" smtClean="0">
                <a:solidFill>
                  <a:srgbClr val="6AAC20"/>
                </a:solidFill>
                <a:latin typeface="Roboto"/>
                <a:cs typeface="Roboto"/>
              </a:rPr>
              <a:t>Edward Loure</a:t>
            </a:r>
          </a:p>
          <a:p>
            <a:r>
              <a:rPr lang="en-US" sz="2400" i="1" dirty="0" smtClean="0">
                <a:solidFill>
                  <a:srgbClr val="6AAC20"/>
                </a:solidFill>
                <a:latin typeface="Roboto"/>
                <a:cs typeface="Roboto"/>
              </a:rPr>
              <a:t>Carbon Tanzania</a:t>
            </a:r>
            <a:r>
              <a:rPr lang="en-US" sz="2400" dirty="0" smtClean="0">
                <a:solidFill>
                  <a:srgbClr val="6AAC20"/>
                </a:solidFill>
                <a:latin typeface="Roboto"/>
                <a:cs typeface="Roboto"/>
              </a:rPr>
              <a:t>		</a:t>
            </a:r>
            <a:r>
              <a:rPr lang="en-US" sz="2400" i="1" dirty="0" smtClean="0">
                <a:solidFill>
                  <a:srgbClr val="6AAC20"/>
                </a:solidFill>
                <a:latin typeface="Roboto"/>
                <a:cs typeface="Roboto"/>
              </a:rPr>
              <a:t>Ujamaa Community Resource Team</a:t>
            </a:r>
            <a:endParaRPr lang="en-US" sz="2400" i="1" dirty="0">
              <a:solidFill>
                <a:srgbClr val="6AAC20"/>
              </a:solidFill>
              <a:latin typeface="Roboto"/>
              <a:cs typeface="Robot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6716" y="5249334"/>
            <a:ext cx="827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422108"/>
                </a:solidFill>
                <a:latin typeface="Roboto"/>
                <a:cs typeface="Roboto"/>
              </a:rPr>
              <a:t>&amp;</a:t>
            </a:r>
            <a:endParaRPr lang="en-US" sz="4400" dirty="0">
              <a:solidFill>
                <a:srgbClr val="422108"/>
              </a:solidFill>
              <a:latin typeface="Roboto"/>
              <a:cs typeface="Roboto"/>
            </a:endParaRPr>
          </a:p>
        </p:txBody>
      </p:sp>
      <p:pic>
        <p:nvPicPr>
          <p:cNvPr id="7" name="Picture 6" descr="Bor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725" y="6408177"/>
            <a:ext cx="5502275" cy="449823"/>
          </a:xfrm>
          <a:prstGeom prst="rect">
            <a:avLst/>
          </a:prstGeom>
        </p:spPr>
      </p:pic>
      <p:pic>
        <p:nvPicPr>
          <p:cNvPr id="8" name="Picture 7" descr="UCRT_New_Logo_201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087" y="541603"/>
            <a:ext cx="3530383" cy="2997634"/>
          </a:xfrm>
          <a:prstGeom prst="rect">
            <a:avLst/>
          </a:prstGeom>
        </p:spPr>
      </p:pic>
      <p:pic>
        <p:nvPicPr>
          <p:cNvPr id="9" name="Picture 8" descr="CT_Logo_201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5488" y="3913793"/>
            <a:ext cx="4732982" cy="119729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46594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6AAC20"/>
                </a:solidFill>
                <a:latin typeface="Roboto"/>
                <a:cs typeface="Roboto"/>
              </a:rPr>
              <a:t>Certificate of Customary </a:t>
            </a:r>
            <a:br>
              <a:rPr lang="en-US" b="1" dirty="0" smtClean="0">
                <a:solidFill>
                  <a:srgbClr val="6AAC20"/>
                </a:solidFill>
                <a:latin typeface="Roboto"/>
                <a:cs typeface="Roboto"/>
              </a:rPr>
            </a:br>
            <a:r>
              <a:rPr lang="en-US" b="1" dirty="0" smtClean="0">
                <a:solidFill>
                  <a:srgbClr val="6AAC20"/>
                </a:solidFill>
                <a:latin typeface="Roboto"/>
                <a:cs typeface="Roboto"/>
              </a:rPr>
              <a:t>Right of Occupancy (CCRO) </a:t>
            </a:r>
            <a:endParaRPr lang="en-US" b="1" dirty="0">
              <a:solidFill>
                <a:srgbClr val="6AAC20"/>
              </a:solidFill>
              <a:latin typeface="Roboto"/>
              <a:cs typeface="Roboto"/>
            </a:endParaRPr>
          </a:p>
        </p:txBody>
      </p:sp>
      <p:pic>
        <p:nvPicPr>
          <p:cNvPr id="8" name="Picture 7" descr="Bor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725" y="6408177"/>
            <a:ext cx="5502275" cy="449823"/>
          </a:xfrm>
          <a:prstGeom prst="rect">
            <a:avLst/>
          </a:prstGeom>
        </p:spPr>
      </p:pic>
      <p:pic>
        <p:nvPicPr>
          <p:cNvPr id="5" name="Picture 4" descr="Hadza land certificate 5.jpg"/>
          <p:cNvPicPr>
            <a:picLocks noChangeAspect="1"/>
          </p:cNvPicPr>
          <p:nvPr/>
        </p:nvPicPr>
        <p:blipFill>
          <a:blip r:embed="rId4">
            <a:lum bright="38000" contrast="29000"/>
          </a:blip>
          <a:srcRect/>
          <a:stretch>
            <a:fillRect/>
          </a:stretch>
        </p:blipFill>
        <p:spPr>
          <a:xfrm>
            <a:off x="7704667" y="246594"/>
            <a:ext cx="3928534" cy="58683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2336800"/>
            <a:ext cx="684106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AAC20"/>
                </a:solidFill>
                <a:latin typeface="Roboto"/>
                <a:cs typeface="Roboto"/>
              </a:rPr>
              <a:t>“</a:t>
            </a:r>
            <a:r>
              <a:rPr lang="en-US" sz="2400" b="1" dirty="0" smtClean="0">
                <a:solidFill>
                  <a:srgbClr val="6AAC20"/>
                </a:solidFill>
                <a:latin typeface="Roboto"/>
                <a:cs typeface="Roboto"/>
              </a:rPr>
              <a:t>Communal lands are central </a:t>
            </a:r>
            <a:r>
              <a:rPr lang="en-US" sz="2400" b="1" dirty="0" smtClean="0">
                <a:latin typeface="Roboto"/>
                <a:cs typeface="Roboto"/>
              </a:rPr>
              <a:t>to the livelihoods of many Tanzanians, particularly to pastoralists and hunter-gatherer groups</a:t>
            </a:r>
            <a:r>
              <a:rPr lang="en-US" sz="2400" dirty="0" smtClean="0">
                <a:latin typeface="Roboto"/>
                <a:cs typeface="Roboto"/>
              </a:rPr>
              <a:t>.” </a:t>
            </a:r>
            <a:br>
              <a:rPr lang="en-US" sz="2400" dirty="0" smtClean="0">
                <a:latin typeface="Roboto"/>
                <a:cs typeface="Roboto"/>
              </a:rPr>
            </a:br>
            <a:endParaRPr lang="en-US" sz="2400" dirty="0" smtClean="0">
              <a:latin typeface="Roboto"/>
              <a:cs typeface="Roboto"/>
            </a:endParaRPr>
          </a:p>
          <a:p>
            <a:r>
              <a:rPr lang="en-US" sz="2400" dirty="0" smtClean="0">
                <a:latin typeface="Roboto"/>
                <a:cs typeface="Roboto"/>
              </a:rPr>
              <a:t>A Certificate of Customary Right of Occupancy (CCRO) is an effective tool for strengthening community land rights and securing communal lands provided for under the Village Land Act. </a:t>
            </a:r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24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9872"/>
            <a:ext cx="12192000" cy="812799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rest co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0178"/>
            <a:ext cx="12192000" cy="769795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TRI_Simanjiro_connectivity_nov_20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071" y="-232206"/>
            <a:ext cx="6204529" cy="70902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9468" y="3666920"/>
            <a:ext cx="1642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Roboto"/>
                <a:cs typeface="Roboto"/>
              </a:rPr>
              <a:t>Tarangire </a:t>
            </a:r>
            <a:br>
              <a:rPr lang="en-US" sz="1400" dirty="0" smtClean="0">
                <a:latin typeface="Roboto"/>
                <a:cs typeface="Roboto"/>
              </a:rPr>
            </a:br>
            <a:r>
              <a:rPr lang="en-US" sz="1400" dirty="0" smtClean="0">
                <a:latin typeface="Roboto"/>
                <a:cs typeface="Roboto"/>
              </a:rPr>
              <a:t>National Park</a:t>
            </a:r>
            <a:endParaRPr lang="en-US" sz="1400" dirty="0">
              <a:latin typeface="Roboto"/>
              <a:cs typeface="Roboto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6AAC20"/>
                </a:solidFill>
                <a:latin typeface="Roboto"/>
                <a:cs typeface="Roboto"/>
              </a:rPr>
              <a:t>Challenges</a:t>
            </a:r>
            <a:endParaRPr lang="en-US" b="1" dirty="0">
              <a:solidFill>
                <a:srgbClr val="6AAC20"/>
              </a:solidFill>
              <a:latin typeface="Roboto"/>
              <a:cs typeface="Roboto"/>
            </a:endParaRPr>
          </a:p>
        </p:txBody>
      </p:sp>
      <p:pic>
        <p:nvPicPr>
          <p:cNvPr id="5" name="Picture 4" descr="Squares2.jpg"/>
          <p:cNvPicPr>
            <a:picLocks noChangeAspect="1"/>
          </p:cNvPicPr>
          <p:nvPr/>
        </p:nvPicPr>
        <p:blipFill>
          <a:blip r:embed="rId2"/>
          <a:srcRect b="29355"/>
          <a:stretch>
            <a:fillRect/>
          </a:stretch>
        </p:blipFill>
        <p:spPr>
          <a:xfrm>
            <a:off x="1122391" y="2251525"/>
            <a:ext cx="10575700" cy="1897142"/>
          </a:xfrm>
          <a:prstGeom prst="rect">
            <a:avLst/>
          </a:prstGeom>
        </p:spPr>
      </p:pic>
      <p:pic>
        <p:nvPicPr>
          <p:cNvPr id="7" name="Picture 6" descr="Bor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725" y="6408177"/>
            <a:ext cx="5502275" cy="449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2391" y="4148667"/>
            <a:ext cx="2315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Roboto"/>
                <a:cs typeface="Roboto"/>
              </a:rPr>
              <a:t>Politics</a:t>
            </a:r>
            <a:endParaRPr lang="en-US" sz="2400" b="1" dirty="0">
              <a:latin typeface="Roboto"/>
              <a:cs typeface="Robot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78400" y="4148667"/>
            <a:ext cx="215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Roboto"/>
                <a:cs typeface="Roboto"/>
              </a:rPr>
              <a:t>Cost</a:t>
            </a:r>
            <a:endParaRPr lang="en-US" sz="2400" b="1" dirty="0">
              <a:latin typeface="Roboto"/>
              <a:cs typeface="Roboto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49548" y="4148667"/>
            <a:ext cx="2404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Roboto"/>
                <a:cs typeface="Roboto"/>
              </a:rPr>
              <a:t>Bureaucracy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6AAC20"/>
                </a:solidFill>
              </a:rPr>
              <a:t>Recommendations</a:t>
            </a:r>
            <a:endParaRPr lang="en-US" b="1" dirty="0">
              <a:solidFill>
                <a:srgbClr val="6AAC20"/>
              </a:solidFill>
            </a:endParaRPr>
          </a:p>
        </p:txBody>
      </p:sp>
      <p:pic>
        <p:nvPicPr>
          <p:cNvPr id="5" name="Picture 4" descr="Challen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2708"/>
            <a:ext cx="7315200" cy="5585292"/>
          </a:xfrm>
          <a:prstGeom prst="rect">
            <a:avLst/>
          </a:prstGeom>
        </p:spPr>
      </p:pic>
      <p:pic>
        <p:nvPicPr>
          <p:cNvPr id="9" name="Picture 8" descr="Bord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725" y="6408177"/>
            <a:ext cx="5502275" cy="44982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rc_Gider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72533"/>
            <a:ext cx="12229420" cy="723053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15.jpg"/>
          <p:cNvPicPr>
            <a:picLocks noChangeAspect="1"/>
          </p:cNvPicPr>
          <p:nvPr/>
        </p:nvPicPr>
        <p:blipFill>
          <a:blip r:embed="rId2" cstate="print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6"/>
          <a:stretch>
            <a:fillRect/>
          </a:stretch>
        </p:blipFill>
        <p:spPr>
          <a:xfrm>
            <a:off x="0" y="0"/>
            <a:ext cx="12192000" cy="6875254"/>
          </a:xfrm>
          <a:prstGeom prst="rect">
            <a:avLst/>
          </a:prstGeom>
        </p:spPr>
      </p:pic>
      <p:pic>
        <p:nvPicPr>
          <p:cNvPr id="11" name="Picture 4" descr="carbontz_logo_large_hi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5760196"/>
            <a:ext cx="2743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09601" y="2912533"/>
            <a:ext cx="5063066" cy="0"/>
          </a:xfrm>
          <a:prstGeom prst="line">
            <a:avLst/>
          </a:prstGeom>
          <a:ln w="136525" cap="flat" cmpd="sng" algn="ctr">
            <a:solidFill>
              <a:srgbClr val="422108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09600" y="626533"/>
            <a:ext cx="1012613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smtClean="0">
                <a:latin typeface="Roboto"/>
                <a:cs typeface="Roboto"/>
              </a:rPr>
              <a:t>Valuing </a:t>
            </a:r>
            <a:r>
              <a:rPr lang="en-US" sz="4400" b="1" dirty="0">
                <a:latin typeface="Roboto"/>
                <a:cs typeface="Roboto"/>
              </a:rPr>
              <a:t>L</a:t>
            </a:r>
            <a:r>
              <a:rPr lang="en-US" sz="4400" b="1" dirty="0" smtClean="0">
                <a:latin typeface="Roboto"/>
                <a:cs typeface="Roboto"/>
              </a:rPr>
              <a:t>andscapes Through Ecosystem Services </a:t>
            </a:r>
          </a:p>
          <a:p>
            <a:pPr>
              <a:defRPr/>
            </a:pPr>
            <a:r>
              <a:rPr lang="en-US" sz="3200" dirty="0" smtClean="0">
                <a:latin typeface="Roboto"/>
                <a:cs typeface="Roboto"/>
              </a:rPr>
              <a:t>REDD as a mechanism to reduce land use change</a:t>
            </a:r>
          </a:p>
          <a:p>
            <a:pPr>
              <a:defRPr/>
            </a:pPr>
            <a:endParaRPr lang="en-US" sz="1100" b="1" dirty="0" smtClean="0">
              <a:cs typeface="Arial"/>
            </a:endParaRPr>
          </a:p>
          <a:p>
            <a:pPr>
              <a:defRPr/>
            </a:pPr>
            <a:endParaRPr lang="en-US" sz="800" dirty="0" smtClean="0">
              <a:cs typeface="Arial"/>
            </a:endParaRPr>
          </a:p>
          <a:p>
            <a:pPr>
              <a:defRPr/>
            </a:pPr>
            <a:endParaRPr lang="en-US" sz="800" dirty="0" smtClean="0">
              <a:cs typeface="Arial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1" y="5113865"/>
            <a:ext cx="6925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Roboto"/>
                <a:cs typeface="Roboto"/>
              </a:rPr>
              <a:t>Marc Baker		</a:t>
            </a:r>
          </a:p>
          <a:p>
            <a:r>
              <a:rPr lang="en-US" b="1" dirty="0" smtClean="0">
                <a:latin typeface="Roboto"/>
                <a:cs typeface="Roboto"/>
              </a:rPr>
              <a:t>Carbon Tanzania	</a:t>
            </a:r>
            <a:r>
              <a:rPr lang="en-US" dirty="0" smtClean="0">
                <a:solidFill>
                  <a:srgbClr val="6AAC20"/>
                </a:solidFill>
                <a:latin typeface="Roboto"/>
                <a:cs typeface="Roboto"/>
              </a:rPr>
              <a:t>	</a:t>
            </a:r>
            <a:endParaRPr lang="en-US" dirty="0">
              <a:solidFill>
                <a:srgbClr val="6AAC20"/>
              </a:solidFill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507666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00073"/>
          </a:xfrm>
        </p:spPr>
      </p:pic>
    </p:spTree>
    <p:extLst>
      <p:ext uri="{BB962C8B-B14F-4D97-AF65-F5344CB8AC3E}">
        <p14:creationId xmlns:p14="http://schemas.microsoft.com/office/powerpoint/2010/main" val="15182499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4734" y="-1316312"/>
            <a:ext cx="14437495" cy="937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227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aeda fores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3489" y="-17158"/>
            <a:ext cx="17064875" cy="707036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338"/>
            <a:ext cx="7850038" cy="6978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37236" y="237067"/>
            <a:ext cx="405156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Roboto"/>
                <a:cs typeface="Roboto"/>
              </a:rPr>
              <a:t>Our area of interest </a:t>
            </a:r>
            <a:r>
              <a:rPr lang="mr-IN" sz="2400" b="1" dirty="0" smtClean="0">
                <a:latin typeface="Roboto"/>
                <a:cs typeface="Roboto"/>
              </a:rPr>
              <a:t>–</a:t>
            </a:r>
            <a:r>
              <a:rPr lang="en-US" sz="2400" b="1" dirty="0" smtClean="0">
                <a:latin typeface="Roboto"/>
                <a:cs typeface="Roboto"/>
              </a:rPr>
              <a:t> Northern Tanzania</a:t>
            </a:r>
          </a:p>
          <a:p>
            <a:endParaRPr lang="en-US" sz="2000" dirty="0">
              <a:latin typeface="Roboto"/>
              <a:cs typeface="Roboto"/>
            </a:endParaRPr>
          </a:p>
          <a:p>
            <a:r>
              <a:rPr lang="en-US" sz="2400" dirty="0" smtClean="0">
                <a:latin typeface="Roboto"/>
                <a:cs typeface="Roboto"/>
              </a:rPr>
              <a:t>11 </a:t>
            </a:r>
            <a:r>
              <a:rPr lang="en-US" sz="2400" dirty="0">
                <a:latin typeface="Roboto"/>
                <a:cs typeface="Roboto"/>
              </a:rPr>
              <a:t>Landsat </a:t>
            </a:r>
            <a:r>
              <a:rPr lang="en-US" sz="2400" dirty="0" smtClean="0">
                <a:latin typeface="Roboto"/>
                <a:cs typeface="Roboto"/>
              </a:rPr>
              <a:t>scenes covering an area of 380,000 km2 or 900,000acres</a:t>
            </a:r>
            <a:endParaRPr lang="en-US" sz="2400" dirty="0">
              <a:latin typeface="Roboto"/>
              <a:cs typeface="Roboto"/>
            </a:endParaRPr>
          </a:p>
          <a:p>
            <a:endParaRPr lang="en-US" sz="2400" dirty="0">
              <a:latin typeface="Roboto"/>
              <a:cs typeface="Robot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91611" y="893364"/>
            <a:ext cx="124373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Kilimanjaro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5192" y="5739199"/>
            <a:ext cx="120738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Muhesi</a:t>
            </a:r>
            <a:r>
              <a:rPr lang="en-US" dirty="0" smtClean="0"/>
              <a:t> GR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38803" y="413782"/>
            <a:ext cx="139211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Serengeti NP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51486" y="3095299"/>
            <a:ext cx="155222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Usambara</a:t>
            </a:r>
            <a:r>
              <a:rPr lang="en-US" dirty="0" smtClean="0"/>
              <a:t> </a:t>
            </a:r>
            <a:r>
              <a:rPr lang="en-US" dirty="0" err="1" smtClean="0"/>
              <a:t>Mts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32250" y="3374861"/>
            <a:ext cx="107798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Makame </a:t>
            </a:r>
          </a:p>
          <a:p>
            <a:pPr algn="ctr"/>
            <a:r>
              <a:rPr lang="en-US" b="1" dirty="0" smtClean="0"/>
              <a:t>WMA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437745" y="2725967"/>
            <a:ext cx="137249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Tarangire NP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777603" y="2105723"/>
            <a:ext cx="82439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Yaeda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01995" y="5651505"/>
            <a:ext cx="98777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mtClean="0"/>
              <a:t>Dodoma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37067" y="818555"/>
            <a:ext cx="11108154" cy="5887045"/>
            <a:chOff x="237067" y="818555"/>
            <a:chExt cx="11108154" cy="5887045"/>
          </a:xfrm>
        </p:grpSpPr>
        <p:sp>
          <p:nvSpPr>
            <p:cNvPr id="2" name="Rectangle 1"/>
            <p:cNvSpPr/>
            <p:nvPr/>
          </p:nvSpPr>
          <p:spPr>
            <a:xfrm>
              <a:off x="7965624" y="2642189"/>
              <a:ext cx="3379597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Roboto"/>
                  <a:cs typeface="Roboto"/>
                </a:rPr>
                <a:t>Reference region for understanding landscape level land use change </a:t>
              </a:r>
              <a:r>
                <a:rPr lang="en-US" sz="2400" dirty="0" smtClean="0">
                  <a:latin typeface="Roboto"/>
                  <a:cs typeface="Roboto"/>
                </a:rPr>
                <a:t>over 15 </a:t>
              </a:r>
              <a:r>
                <a:rPr lang="en-US" sz="2400" dirty="0">
                  <a:latin typeface="Roboto"/>
                  <a:cs typeface="Roboto"/>
                </a:rPr>
                <a:t>years is shown in </a:t>
              </a:r>
              <a:r>
                <a:rPr lang="en-US" sz="2400" dirty="0" smtClean="0">
                  <a:latin typeface="Roboto"/>
                  <a:cs typeface="Roboto"/>
                </a:rPr>
                <a:t>red</a:t>
              </a:r>
              <a:endParaRPr lang="en-US" sz="2400" dirty="0">
                <a:latin typeface="Roboto"/>
                <a:cs typeface="Roboto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37067" y="818555"/>
              <a:ext cx="6908800" cy="5887045"/>
            </a:xfrm>
            <a:custGeom>
              <a:avLst/>
              <a:gdLst>
                <a:gd name="connsiteX0" fmla="*/ 2895600 w 6908800"/>
                <a:gd name="connsiteY0" fmla="*/ 11178 h 5887045"/>
                <a:gd name="connsiteX1" fmla="*/ 2963333 w 6908800"/>
                <a:gd name="connsiteY1" fmla="*/ 28112 h 5887045"/>
                <a:gd name="connsiteX2" fmla="*/ 3048000 w 6908800"/>
                <a:gd name="connsiteY2" fmla="*/ 45045 h 5887045"/>
                <a:gd name="connsiteX3" fmla="*/ 3115733 w 6908800"/>
                <a:gd name="connsiteY3" fmla="*/ 146645 h 5887045"/>
                <a:gd name="connsiteX4" fmla="*/ 3217333 w 6908800"/>
                <a:gd name="connsiteY4" fmla="*/ 231312 h 5887045"/>
                <a:gd name="connsiteX5" fmla="*/ 3251200 w 6908800"/>
                <a:gd name="connsiteY5" fmla="*/ 332912 h 5887045"/>
                <a:gd name="connsiteX6" fmla="*/ 3318933 w 6908800"/>
                <a:gd name="connsiteY6" fmla="*/ 400645 h 5887045"/>
                <a:gd name="connsiteX7" fmla="*/ 3505200 w 6908800"/>
                <a:gd name="connsiteY7" fmla="*/ 417578 h 5887045"/>
                <a:gd name="connsiteX8" fmla="*/ 3572933 w 6908800"/>
                <a:gd name="connsiteY8" fmla="*/ 400645 h 5887045"/>
                <a:gd name="connsiteX9" fmla="*/ 3691466 w 6908800"/>
                <a:gd name="connsiteY9" fmla="*/ 282112 h 5887045"/>
                <a:gd name="connsiteX10" fmla="*/ 3793066 w 6908800"/>
                <a:gd name="connsiteY10" fmla="*/ 349845 h 5887045"/>
                <a:gd name="connsiteX11" fmla="*/ 3860800 w 6908800"/>
                <a:gd name="connsiteY11" fmla="*/ 451445 h 5887045"/>
                <a:gd name="connsiteX12" fmla="*/ 3962400 w 6908800"/>
                <a:gd name="connsiteY12" fmla="*/ 485312 h 5887045"/>
                <a:gd name="connsiteX13" fmla="*/ 4047066 w 6908800"/>
                <a:gd name="connsiteY13" fmla="*/ 468378 h 5887045"/>
                <a:gd name="connsiteX14" fmla="*/ 4097866 w 6908800"/>
                <a:gd name="connsiteY14" fmla="*/ 451445 h 5887045"/>
                <a:gd name="connsiteX15" fmla="*/ 4148666 w 6908800"/>
                <a:gd name="connsiteY15" fmla="*/ 485312 h 5887045"/>
                <a:gd name="connsiteX16" fmla="*/ 4165600 w 6908800"/>
                <a:gd name="connsiteY16" fmla="*/ 536112 h 5887045"/>
                <a:gd name="connsiteX17" fmla="*/ 4182533 w 6908800"/>
                <a:gd name="connsiteY17" fmla="*/ 908645 h 5887045"/>
                <a:gd name="connsiteX18" fmla="*/ 4284133 w 6908800"/>
                <a:gd name="connsiteY18" fmla="*/ 925578 h 5887045"/>
                <a:gd name="connsiteX19" fmla="*/ 4334933 w 6908800"/>
                <a:gd name="connsiteY19" fmla="*/ 1027178 h 5887045"/>
                <a:gd name="connsiteX20" fmla="*/ 4385733 w 6908800"/>
                <a:gd name="connsiteY20" fmla="*/ 1162645 h 5887045"/>
                <a:gd name="connsiteX21" fmla="*/ 4436533 w 6908800"/>
                <a:gd name="connsiteY21" fmla="*/ 1179578 h 5887045"/>
                <a:gd name="connsiteX22" fmla="*/ 4622800 w 6908800"/>
                <a:gd name="connsiteY22" fmla="*/ 1145712 h 5887045"/>
                <a:gd name="connsiteX23" fmla="*/ 4673600 w 6908800"/>
                <a:gd name="connsiteY23" fmla="*/ 1128778 h 5887045"/>
                <a:gd name="connsiteX24" fmla="*/ 4775200 w 6908800"/>
                <a:gd name="connsiteY24" fmla="*/ 1061045 h 5887045"/>
                <a:gd name="connsiteX25" fmla="*/ 4961466 w 6908800"/>
                <a:gd name="connsiteY25" fmla="*/ 1111845 h 5887045"/>
                <a:gd name="connsiteX26" fmla="*/ 5012266 w 6908800"/>
                <a:gd name="connsiteY26" fmla="*/ 1213445 h 5887045"/>
                <a:gd name="connsiteX27" fmla="*/ 5063066 w 6908800"/>
                <a:gd name="connsiteY27" fmla="*/ 1230378 h 5887045"/>
                <a:gd name="connsiteX28" fmla="*/ 5181600 w 6908800"/>
                <a:gd name="connsiteY28" fmla="*/ 1264245 h 5887045"/>
                <a:gd name="connsiteX29" fmla="*/ 5215466 w 6908800"/>
                <a:gd name="connsiteY29" fmla="*/ 1518245 h 5887045"/>
                <a:gd name="connsiteX30" fmla="*/ 5266266 w 6908800"/>
                <a:gd name="connsiteY30" fmla="*/ 1670645 h 5887045"/>
                <a:gd name="connsiteX31" fmla="*/ 5300133 w 6908800"/>
                <a:gd name="connsiteY31" fmla="*/ 1839978 h 5887045"/>
                <a:gd name="connsiteX32" fmla="*/ 5317066 w 6908800"/>
                <a:gd name="connsiteY32" fmla="*/ 2364912 h 5887045"/>
                <a:gd name="connsiteX33" fmla="*/ 5384800 w 6908800"/>
                <a:gd name="connsiteY33" fmla="*/ 2466512 h 5887045"/>
                <a:gd name="connsiteX34" fmla="*/ 5486400 w 6908800"/>
                <a:gd name="connsiteY34" fmla="*/ 2500378 h 5887045"/>
                <a:gd name="connsiteX35" fmla="*/ 5537200 w 6908800"/>
                <a:gd name="connsiteY35" fmla="*/ 2551178 h 5887045"/>
                <a:gd name="connsiteX36" fmla="*/ 5571066 w 6908800"/>
                <a:gd name="connsiteY36" fmla="*/ 2601978 h 5887045"/>
                <a:gd name="connsiteX37" fmla="*/ 5672666 w 6908800"/>
                <a:gd name="connsiteY37" fmla="*/ 2652778 h 5887045"/>
                <a:gd name="connsiteX38" fmla="*/ 5994400 w 6908800"/>
                <a:gd name="connsiteY38" fmla="*/ 2703578 h 5887045"/>
                <a:gd name="connsiteX39" fmla="*/ 6028266 w 6908800"/>
                <a:gd name="connsiteY39" fmla="*/ 2754378 h 5887045"/>
                <a:gd name="connsiteX40" fmla="*/ 6062133 w 6908800"/>
                <a:gd name="connsiteY40" fmla="*/ 2855978 h 5887045"/>
                <a:gd name="connsiteX41" fmla="*/ 6028266 w 6908800"/>
                <a:gd name="connsiteY41" fmla="*/ 3211578 h 5887045"/>
                <a:gd name="connsiteX42" fmla="*/ 6011333 w 6908800"/>
                <a:gd name="connsiteY42" fmla="*/ 3330112 h 5887045"/>
                <a:gd name="connsiteX43" fmla="*/ 5960533 w 6908800"/>
                <a:gd name="connsiteY43" fmla="*/ 3347045 h 5887045"/>
                <a:gd name="connsiteX44" fmla="*/ 5825066 w 6908800"/>
                <a:gd name="connsiteY44" fmla="*/ 3380912 h 5887045"/>
                <a:gd name="connsiteX45" fmla="*/ 5858933 w 6908800"/>
                <a:gd name="connsiteY45" fmla="*/ 3465578 h 5887045"/>
                <a:gd name="connsiteX46" fmla="*/ 5960533 w 6908800"/>
                <a:gd name="connsiteY46" fmla="*/ 3499445 h 5887045"/>
                <a:gd name="connsiteX47" fmla="*/ 6011333 w 6908800"/>
                <a:gd name="connsiteY47" fmla="*/ 3668778 h 5887045"/>
                <a:gd name="connsiteX48" fmla="*/ 6163733 w 6908800"/>
                <a:gd name="connsiteY48" fmla="*/ 3770378 h 5887045"/>
                <a:gd name="connsiteX49" fmla="*/ 6214533 w 6908800"/>
                <a:gd name="connsiteY49" fmla="*/ 3804245 h 5887045"/>
                <a:gd name="connsiteX50" fmla="*/ 6316133 w 6908800"/>
                <a:gd name="connsiteY50" fmla="*/ 3838112 h 5887045"/>
                <a:gd name="connsiteX51" fmla="*/ 6366933 w 6908800"/>
                <a:gd name="connsiteY51" fmla="*/ 3855045 h 5887045"/>
                <a:gd name="connsiteX52" fmla="*/ 6451600 w 6908800"/>
                <a:gd name="connsiteY52" fmla="*/ 3871978 h 5887045"/>
                <a:gd name="connsiteX53" fmla="*/ 6502400 w 6908800"/>
                <a:gd name="connsiteY53" fmla="*/ 3905845 h 5887045"/>
                <a:gd name="connsiteX54" fmla="*/ 6536266 w 6908800"/>
                <a:gd name="connsiteY54" fmla="*/ 3956645 h 5887045"/>
                <a:gd name="connsiteX55" fmla="*/ 6637866 w 6908800"/>
                <a:gd name="connsiteY55" fmla="*/ 4024378 h 5887045"/>
                <a:gd name="connsiteX56" fmla="*/ 6756400 w 6908800"/>
                <a:gd name="connsiteY56" fmla="*/ 4159845 h 5887045"/>
                <a:gd name="connsiteX57" fmla="*/ 6807200 w 6908800"/>
                <a:gd name="connsiteY57" fmla="*/ 4176778 h 5887045"/>
                <a:gd name="connsiteX58" fmla="*/ 6891866 w 6908800"/>
                <a:gd name="connsiteY58" fmla="*/ 4278378 h 5887045"/>
                <a:gd name="connsiteX59" fmla="*/ 6908800 w 6908800"/>
                <a:gd name="connsiteY59" fmla="*/ 4329178 h 5887045"/>
                <a:gd name="connsiteX60" fmla="*/ 6824133 w 6908800"/>
                <a:gd name="connsiteY60" fmla="*/ 4684778 h 5887045"/>
                <a:gd name="connsiteX61" fmla="*/ 6807200 w 6908800"/>
                <a:gd name="connsiteY61" fmla="*/ 4786378 h 5887045"/>
                <a:gd name="connsiteX62" fmla="*/ 6790266 w 6908800"/>
                <a:gd name="connsiteY62" fmla="*/ 4837178 h 5887045"/>
                <a:gd name="connsiteX63" fmla="*/ 6739466 w 6908800"/>
                <a:gd name="connsiteY63" fmla="*/ 4854112 h 5887045"/>
                <a:gd name="connsiteX64" fmla="*/ 6705600 w 6908800"/>
                <a:gd name="connsiteY64" fmla="*/ 4904912 h 5887045"/>
                <a:gd name="connsiteX65" fmla="*/ 6671733 w 6908800"/>
                <a:gd name="connsiteY65" fmla="*/ 5006512 h 5887045"/>
                <a:gd name="connsiteX66" fmla="*/ 6620933 w 6908800"/>
                <a:gd name="connsiteY66" fmla="*/ 5040378 h 5887045"/>
                <a:gd name="connsiteX67" fmla="*/ 6146800 w 6908800"/>
                <a:gd name="connsiteY67" fmla="*/ 5006512 h 5887045"/>
                <a:gd name="connsiteX68" fmla="*/ 6045200 w 6908800"/>
                <a:gd name="connsiteY68" fmla="*/ 4972645 h 5887045"/>
                <a:gd name="connsiteX69" fmla="*/ 5994400 w 6908800"/>
                <a:gd name="connsiteY69" fmla="*/ 4921845 h 5887045"/>
                <a:gd name="connsiteX70" fmla="*/ 5892800 w 6908800"/>
                <a:gd name="connsiteY70" fmla="*/ 4837178 h 5887045"/>
                <a:gd name="connsiteX71" fmla="*/ 5808133 w 6908800"/>
                <a:gd name="connsiteY71" fmla="*/ 4752512 h 5887045"/>
                <a:gd name="connsiteX72" fmla="*/ 5638800 w 6908800"/>
                <a:gd name="connsiteY72" fmla="*/ 4718645 h 5887045"/>
                <a:gd name="connsiteX73" fmla="*/ 5486400 w 6908800"/>
                <a:gd name="connsiteY73" fmla="*/ 4650912 h 5887045"/>
                <a:gd name="connsiteX74" fmla="*/ 5418666 w 6908800"/>
                <a:gd name="connsiteY74" fmla="*/ 4549312 h 5887045"/>
                <a:gd name="connsiteX75" fmla="*/ 5317066 w 6908800"/>
                <a:gd name="connsiteY75" fmla="*/ 4515445 h 5887045"/>
                <a:gd name="connsiteX76" fmla="*/ 5181600 w 6908800"/>
                <a:gd name="connsiteY76" fmla="*/ 4532378 h 5887045"/>
                <a:gd name="connsiteX77" fmla="*/ 5147733 w 6908800"/>
                <a:gd name="connsiteY77" fmla="*/ 4633978 h 5887045"/>
                <a:gd name="connsiteX78" fmla="*/ 5113866 w 6908800"/>
                <a:gd name="connsiteY78" fmla="*/ 4684778 h 5887045"/>
                <a:gd name="connsiteX79" fmla="*/ 5046133 w 6908800"/>
                <a:gd name="connsiteY79" fmla="*/ 4701712 h 5887045"/>
                <a:gd name="connsiteX80" fmla="*/ 4995333 w 6908800"/>
                <a:gd name="connsiteY80" fmla="*/ 4718645 h 5887045"/>
                <a:gd name="connsiteX81" fmla="*/ 4826000 w 6908800"/>
                <a:gd name="connsiteY81" fmla="*/ 4701712 h 5887045"/>
                <a:gd name="connsiteX82" fmla="*/ 4724400 w 6908800"/>
                <a:gd name="connsiteY82" fmla="*/ 4633978 h 5887045"/>
                <a:gd name="connsiteX83" fmla="*/ 4673600 w 6908800"/>
                <a:gd name="connsiteY83" fmla="*/ 4617045 h 5887045"/>
                <a:gd name="connsiteX84" fmla="*/ 4504266 w 6908800"/>
                <a:gd name="connsiteY84" fmla="*/ 4650912 h 5887045"/>
                <a:gd name="connsiteX85" fmla="*/ 4419600 w 6908800"/>
                <a:gd name="connsiteY85" fmla="*/ 4752512 h 5887045"/>
                <a:gd name="connsiteX86" fmla="*/ 4368800 w 6908800"/>
                <a:gd name="connsiteY86" fmla="*/ 4786378 h 5887045"/>
                <a:gd name="connsiteX87" fmla="*/ 4334933 w 6908800"/>
                <a:gd name="connsiteY87" fmla="*/ 4921845 h 5887045"/>
                <a:gd name="connsiteX88" fmla="*/ 4318000 w 6908800"/>
                <a:gd name="connsiteY88" fmla="*/ 5125045 h 5887045"/>
                <a:gd name="connsiteX89" fmla="*/ 4301066 w 6908800"/>
                <a:gd name="connsiteY89" fmla="*/ 5209712 h 5887045"/>
                <a:gd name="connsiteX90" fmla="*/ 4284133 w 6908800"/>
                <a:gd name="connsiteY90" fmla="*/ 5260512 h 5887045"/>
                <a:gd name="connsiteX91" fmla="*/ 4233333 w 6908800"/>
                <a:gd name="connsiteY91" fmla="*/ 5277445 h 5887045"/>
                <a:gd name="connsiteX92" fmla="*/ 3962400 w 6908800"/>
                <a:gd name="connsiteY92" fmla="*/ 5209712 h 5887045"/>
                <a:gd name="connsiteX93" fmla="*/ 3928533 w 6908800"/>
                <a:gd name="connsiteY93" fmla="*/ 5158912 h 5887045"/>
                <a:gd name="connsiteX94" fmla="*/ 3826933 w 6908800"/>
                <a:gd name="connsiteY94" fmla="*/ 5125045 h 5887045"/>
                <a:gd name="connsiteX95" fmla="*/ 3776133 w 6908800"/>
                <a:gd name="connsiteY95" fmla="*/ 5108112 h 5887045"/>
                <a:gd name="connsiteX96" fmla="*/ 3674533 w 6908800"/>
                <a:gd name="connsiteY96" fmla="*/ 5040378 h 5887045"/>
                <a:gd name="connsiteX97" fmla="*/ 3623733 w 6908800"/>
                <a:gd name="connsiteY97" fmla="*/ 5006512 h 5887045"/>
                <a:gd name="connsiteX98" fmla="*/ 3522133 w 6908800"/>
                <a:gd name="connsiteY98" fmla="*/ 4972645 h 5887045"/>
                <a:gd name="connsiteX99" fmla="*/ 3471333 w 6908800"/>
                <a:gd name="connsiteY99" fmla="*/ 4989578 h 5887045"/>
                <a:gd name="connsiteX100" fmla="*/ 3420533 w 6908800"/>
                <a:gd name="connsiteY100" fmla="*/ 5091178 h 5887045"/>
                <a:gd name="connsiteX101" fmla="*/ 3386666 w 6908800"/>
                <a:gd name="connsiteY101" fmla="*/ 5226645 h 5887045"/>
                <a:gd name="connsiteX102" fmla="*/ 3268133 w 6908800"/>
                <a:gd name="connsiteY102" fmla="*/ 5260512 h 5887045"/>
                <a:gd name="connsiteX103" fmla="*/ 2912533 w 6908800"/>
                <a:gd name="connsiteY103" fmla="*/ 5311312 h 5887045"/>
                <a:gd name="connsiteX104" fmla="*/ 2810933 w 6908800"/>
                <a:gd name="connsiteY104" fmla="*/ 5243578 h 5887045"/>
                <a:gd name="connsiteX105" fmla="*/ 2370666 w 6908800"/>
                <a:gd name="connsiteY105" fmla="*/ 5260512 h 5887045"/>
                <a:gd name="connsiteX106" fmla="*/ 2184400 w 6908800"/>
                <a:gd name="connsiteY106" fmla="*/ 5311312 h 5887045"/>
                <a:gd name="connsiteX107" fmla="*/ 2032000 w 6908800"/>
                <a:gd name="connsiteY107" fmla="*/ 5395978 h 5887045"/>
                <a:gd name="connsiteX108" fmla="*/ 1947333 w 6908800"/>
                <a:gd name="connsiteY108" fmla="*/ 5497578 h 5887045"/>
                <a:gd name="connsiteX109" fmla="*/ 1845733 w 6908800"/>
                <a:gd name="connsiteY109" fmla="*/ 5531445 h 5887045"/>
                <a:gd name="connsiteX110" fmla="*/ 1794933 w 6908800"/>
                <a:gd name="connsiteY110" fmla="*/ 5548378 h 5887045"/>
                <a:gd name="connsiteX111" fmla="*/ 1744133 w 6908800"/>
                <a:gd name="connsiteY111" fmla="*/ 5565312 h 5887045"/>
                <a:gd name="connsiteX112" fmla="*/ 1591733 w 6908800"/>
                <a:gd name="connsiteY112" fmla="*/ 5599178 h 5887045"/>
                <a:gd name="connsiteX113" fmla="*/ 1540933 w 6908800"/>
                <a:gd name="connsiteY113" fmla="*/ 5633045 h 5887045"/>
                <a:gd name="connsiteX114" fmla="*/ 1507066 w 6908800"/>
                <a:gd name="connsiteY114" fmla="*/ 5683845 h 5887045"/>
                <a:gd name="connsiteX115" fmla="*/ 1456266 w 6908800"/>
                <a:gd name="connsiteY115" fmla="*/ 5700778 h 5887045"/>
                <a:gd name="connsiteX116" fmla="*/ 1337733 w 6908800"/>
                <a:gd name="connsiteY116" fmla="*/ 5751578 h 5887045"/>
                <a:gd name="connsiteX117" fmla="*/ 1236133 w 6908800"/>
                <a:gd name="connsiteY117" fmla="*/ 5785445 h 5887045"/>
                <a:gd name="connsiteX118" fmla="*/ 1151466 w 6908800"/>
                <a:gd name="connsiteY118" fmla="*/ 5768512 h 5887045"/>
                <a:gd name="connsiteX119" fmla="*/ 1049866 w 6908800"/>
                <a:gd name="connsiteY119" fmla="*/ 5734645 h 5887045"/>
                <a:gd name="connsiteX120" fmla="*/ 914400 w 6908800"/>
                <a:gd name="connsiteY120" fmla="*/ 5751578 h 5887045"/>
                <a:gd name="connsiteX121" fmla="*/ 812800 w 6908800"/>
                <a:gd name="connsiteY121" fmla="*/ 5785445 h 5887045"/>
                <a:gd name="connsiteX122" fmla="*/ 762000 w 6908800"/>
                <a:gd name="connsiteY122" fmla="*/ 5819312 h 5887045"/>
                <a:gd name="connsiteX123" fmla="*/ 660400 w 6908800"/>
                <a:gd name="connsiteY123" fmla="*/ 5853178 h 5887045"/>
                <a:gd name="connsiteX124" fmla="*/ 541866 w 6908800"/>
                <a:gd name="connsiteY124" fmla="*/ 5887045 h 5887045"/>
                <a:gd name="connsiteX125" fmla="*/ 389466 w 6908800"/>
                <a:gd name="connsiteY125" fmla="*/ 5853178 h 5887045"/>
                <a:gd name="connsiteX126" fmla="*/ 338666 w 6908800"/>
                <a:gd name="connsiteY126" fmla="*/ 5819312 h 5887045"/>
                <a:gd name="connsiteX127" fmla="*/ 355600 w 6908800"/>
                <a:gd name="connsiteY127" fmla="*/ 5717712 h 5887045"/>
                <a:gd name="connsiteX128" fmla="*/ 304800 w 6908800"/>
                <a:gd name="connsiteY128" fmla="*/ 5395978 h 5887045"/>
                <a:gd name="connsiteX129" fmla="*/ 254000 w 6908800"/>
                <a:gd name="connsiteY129" fmla="*/ 5379045 h 5887045"/>
                <a:gd name="connsiteX130" fmla="*/ 203200 w 6908800"/>
                <a:gd name="connsiteY130" fmla="*/ 5345178 h 5887045"/>
                <a:gd name="connsiteX131" fmla="*/ 101600 w 6908800"/>
                <a:gd name="connsiteY131" fmla="*/ 5311312 h 5887045"/>
                <a:gd name="connsiteX132" fmla="*/ 33866 w 6908800"/>
                <a:gd name="connsiteY132" fmla="*/ 5209712 h 5887045"/>
                <a:gd name="connsiteX133" fmla="*/ 0 w 6908800"/>
                <a:gd name="connsiteY133" fmla="*/ 5158912 h 5887045"/>
                <a:gd name="connsiteX134" fmla="*/ 33866 w 6908800"/>
                <a:gd name="connsiteY134" fmla="*/ 5006512 h 5887045"/>
                <a:gd name="connsiteX135" fmla="*/ 67733 w 6908800"/>
                <a:gd name="connsiteY135" fmla="*/ 4904912 h 5887045"/>
                <a:gd name="connsiteX136" fmla="*/ 118533 w 6908800"/>
                <a:gd name="connsiteY136" fmla="*/ 4803312 h 5887045"/>
                <a:gd name="connsiteX137" fmla="*/ 169333 w 6908800"/>
                <a:gd name="connsiteY137" fmla="*/ 4786378 h 5887045"/>
                <a:gd name="connsiteX138" fmla="*/ 220133 w 6908800"/>
                <a:gd name="connsiteY138" fmla="*/ 4752512 h 5887045"/>
                <a:gd name="connsiteX139" fmla="*/ 270933 w 6908800"/>
                <a:gd name="connsiteY139" fmla="*/ 4583178 h 5887045"/>
                <a:gd name="connsiteX140" fmla="*/ 321733 w 6908800"/>
                <a:gd name="connsiteY140" fmla="*/ 4549312 h 5887045"/>
                <a:gd name="connsiteX141" fmla="*/ 372533 w 6908800"/>
                <a:gd name="connsiteY141" fmla="*/ 4329178 h 5887045"/>
                <a:gd name="connsiteX142" fmla="*/ 423333 w 6908800"/>
                <a:gd name="connsiteY142" fmla="*/ 4075178 h 5887045"/>
                <a:gd name="connsiteX143" fmla="*/ 457200 w 6908800"/>
                <a:gd name="connsiteY143" fmla="*/ 4024378 h 5887045"/>
                <a:gd name="connsiteX144" fmla="*/ 474133 w 6908800"/>
                <a:gd name="connsiteY144" fmla="*/ 3973578 h 5887045"/>
                <a:gd name="connsiteX145" fmla="*/ 508000 w 6908800"/>
                <a:gd name="connsiteY145" fmla="*/ 3702645 h 5887045"/>
                <a:gd name="connsiteX146" fmla="*/ 541866 w 6908800"/>
                <a:gd name="connsiteY146" fmla="*/ 3584112 h 5887045"/>
                <a:gd name="connsiteX147" fmla="*/ 575733 w 6908800"/>
                <a:gd name="connsiteY147" fmla="*/ 3533312 h 5887045"/>
                <a:gd name="connsiteX148" fmla="*/ 626533 w 6908800"/>
                <a:gd name="connsiteY148" fmla="*/ 3516378 h 5887045"/>
                <a:gd name="connsiteX149" fmla="*/ 677333 w 6908800"/>
                <a:gd name="connsiteY149" fmla="*/ 3465578 h 5887045"/>
                <a:gd name="connsiteX150" fmla="*/ 711200 w 6908800"/>
                <a:gd name="connsiteY150" fmla="*/ 3363978 h 5887045"/>
                <a:gd name="connsiteX151" fmla="*/ 694266 w 6908800"/>
                <a:gd name="connsiteY151" fmla="*/ 3262378 h 5887045"/>
                <a:gd name="connsiteX152" fmla="*/ 626533 w 6908800"/>
                <a:gd name="connsiteY152" fmla="*/ 3160778 h 5887045"/>
                <a:gd name="connsiteX153" fmla="*/ 660400 w 6908800"/>
                <a:gd name="connsiteY153" fmla="*/ 2940645 h 5887045"/>
                <a:gd name="connsiteX154" fmla="*/ 694266 w 6908800"/>
                <a:gd name="connsiteY154" fmla="*/ 2822112 h 5887045"/>
                <a:gd name="connsiteX155" fmla="*/ 728133 w 6908800"/>
                <a:gd name="connsiteY155" fmla="*/ 2771312 h 5887045"/>
                <a:gd name="connsiteX156" fmla="*/ 762000 w 6908800"/>
                <a:gd name="connsiteY156" fmla="*/ 2669712 h 5887045"/>
                <a:gd name="connsiteX157" fmla="*/ 795866 w 6908800"/>
                <a:gd name="connsiteY157" fmla="*/ 2500378 h 5887045"/>
                <a:gd name="connsiteX158" fmla="*/ 829733 w 6908800"/>
                <a:gd name="connsiteY158" fmla="*/ 2449578 h 5887045"/>
                <a:gd name="connsiteX159" fmla="*/ 846666 w 6908800"/>
                <a:gd name="connsiteY159" fmla="*/ 2398778 h 5887045"/>
                <a:gd name="connsiteX160" fmla="*/ 829733 w 6908800"/>
                <a:gd name="connsiteY160" fmla="*/ 2347978 h 5887045"/>
                <a:gd name="connsiteX161" fmla="*/ 728133 w 6908800"/>
                <a:gd name="connsiteY161" fmla="*/ 2297178 h 5887045"/>
                <a:gd name="connsiteX162" fmla="*/ 711200 w 6908800"/>
                <a:gd name="connsiteY162" fmla="*/ 1823045 h 5887045"/>
                <a:gd name="connsiteX163" fmla="*/ 677333 w 6908800"/>
                <a:gd name="connsiteY163" fmla="*/ 1772245 h 5887045"/>
                <a:gd name="connsiteX164" fmla="*/ 728133 w 6908800"/>
                <a:gd name="connsiteY164" fmla="*/ 1721445 h 5887045"/>
                <a:gd name="connsiteX165" fmla="*/ 863600 w 6908800"/>
                <a:gd name="connsiteY165" fmla="*/ 1687578 h 5887045"/>
                <a:gd name="connsiteX166" fmla="*/ 914400 w 6908800"/>
                <a:gd name="connsiteY166" fmla="*/ 1653712 h 5887045"/>
                <a:gd name="connsiteX167" fmla="*/ 948266 w 6908800"/>
                <a:gd name="connsiteY167" fmla="*/ 1602912 h 5887045"/>
                <a:gd name="connsiteX168" fmla="*/ 1049866 w 6908800"/>
                <a:gd name="connsiteY168" fmla="*/ 1569045 h 5887045"/>
                <a:gd name="connsiteX169" fmla="*/ 1066800 w 6908800"/>
                <a:gd name="connsiteY169" fmla="*/ 1467445 h 5887045"/>
                <a:gd name="connsiteX170" fmla="*/ 1083733 w 6908800"/>
                <a:gd name="connsiteY170" fmla="*/ 1416645 h 5887045"/>
                <a:gd name="connsiteX171" fmla="*/ 1100666 w 6908800"/>
                <a:gd name="connsiteY171" fmla="*/ 1467445 h 5887045"/>
                <a:gd name="connsiteX172" fmla="*/ 1117600 w 6908800"/>
                <a:gd name="connsiteY172" fmla="*/ 1569045 h 5887045"/>
                <a:gd name="connsiteX173" fmla="*/ 1202266 w 6908800"/>
                <a:gd name="connsiteY173" fmla="*/ 1552112 h 5887045"/>
                <a:gd name="connsiteX174" fmla="*/ 1286933 w 6908800"/>
                <a:gd name="connsiteY174" fmla="*/ 1467445 h 5887045"/>
                <a:gd name="connsiteX175" fmla="*/ 1337733 w 6908800"/>
                <a:gd name="connsiteY175" fmla="*/ 1450512 h 5887045"/>
                <a:gd name="connsiteX176" fmla="*/ 1439333 w 6908800"/>
                <a:gd name="connsiteY176" fmla="*/ 1365845 h 5887045"/>
                <a:gd name="connsiteX177" fmla="*/ 1490133 w 6908800"/>
                <a:gd name="connsiteY177" fmla="*/ 1315045 h 5887045"/>
                <a:gd name="connsiteX178" fmla="*/ 1727200 w 6908800"/>
                <a:gd name="connsiteY178" fmla="*/ 1247312 h 5887045"/>
                <a:gd name="connsiteX179" fmla="*/ 1778000 w 6908800"/>
                <a:gd name="connsiteY179" fmla="*/ 1230378 h 5887045"/>
                <a:gd name="connsiteX180" fmla="*/ 1828800 w 6908800"/>
                <a:gd name="connsiteY180" fmla="*/ 1196512 h 5887045"/>
                <a:gd name="connsiteX181" fmla="*/ 1862666 w 6908800"/>
                <a:gd name="connsiteY181" fmla="*/ 1145712 h 5887045"/>
                <a:gd name="connsiteX182" fmla="*/ 1964266 w 6908800"/>
                <a:gd name="connsiteY182" fmla="*/ 1077978 h 5887045"/>
                <a:gd name="connsiteX183" fmla="*/ 2048933 w 6908800"/>
                <a:gd name="connsiteY183" fmla="*/ 925578 h 5887045"/>
                <a:gd name="connsiteX184" fmla="*/ 2099733 w 6908800"/>
                <a:gd name="connsiteY184" fmla="*/ 874778 h 5887045"/>
                <a:gd name="connsiteX185" fmla="*/ 2150533 w 6908800"/>
                <a:gd name="connsiteY185" fmla="*/ 857845 h 5887045"/>
                <a:gd name="connsiteX186" fmla="*/ 2201333 w 6908800"/>
                <a:gd name="connsiteY186" fmla="*/ 823978 h 5887045"/>
                <a:gd name="connsiteX187" fmla="*/ 2319866 w 6908800"/>
                <a:gd name="connsiteY187" fmla="*/ 857845 h 5887045"/>
                <a:gd name="connsiteX188" fmla="*/ 2353733 w 6908800"/>
                <a:gd name="connsiteY188" fmla="*/ 908645 h 5887045"/>
                <a:gd name="connsiteX189" fmla="*/ 2573866 w 6908800"/>
                <a:gd name="connsiteY189" fmla="*/ 976378 h 5887045"/>
                <a:gd name="connsiteX190" fmla="*/ 2709333 w 6908800"/>
                <a:gd name="connsiteY190" fmla="*/ 959445 h 5887045"/>
                <a:gd name="connsiteX191" fmla="*/ 2777066 w 6908800"/>
                <a:gd name="connsiteY191" fmla="*/ 857845 h 5887045"/>
                <a:gd name="connsiteX192" fmla="*/ 2810933 w 6908800"/>
                <a:gd name="connsiteY192" fmla="*/ 807045 h 5887045"/>
                <a:gd name="connsiteX193" fmla="*/ 2861733 w 6908800"/>
                <a:gd name="connsiteY193" fmla="*/ 569978 h 5887045"/>
                <a:gd name="connsiteX194" fmla="*/ 2912533 w 6908800"/>
                <a:gd name="connsiteY194" fmla="*/ 519178 h 5887045"/>
                <a:gd name="connsiteX195" fmla="*/ 2895600 w 6908800"/>
                <a:gd name="connsiteY195" fmla="*/ 332912 h 5887045"/>
                <a:gd name="connsiteX196" fmla="*/ 2861733 w 6908800"/>
                <a:gd name="connsiteY196" fmla="*/ 214378 h 5887045"/>
                <a:gd name="connsiteX197" fmla="*/ 2895600 w 6908800"/>
                <a:gd name="connsiteY197" fmla="*/ 11178 h 5887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6908800" h="5887045">
                  <a:moveTo>
                    <a:pt x="2895600" y="11178"/>
                  </a:moveTo>
                  <a:cubicBezTo>
                    <a:pt x="2912533" y="-19866"/>
                    <a:pt x="2940615" y="23063"/>
                    <a:pt x="2963333" y="28112"/>
                  </a:cubicBezTo>
                  <a:cubicBezTo>
                    <a:pt x="2991429" y="34356"/>
                    <a:pt x="3025281" y="27375"/>
                    <a:pt x="3048000" y="45045"/>
                  </a:cubicBezTo>
                  <a:cubicBezTo>
                    <a:pt x="3080129" y="70034"/>
                    <a:pt x="3086952" y="117864"/>
                    <a:pt x="3115733" y="146645"/>
                  </a:cubicBezTo>
                  <a:cubicBezTo>
                    <a:pt x="3180924" y="211836"/>
                    <a:pt x="3146608" y="184161"/>
                    <a:pt x="3217333" y="231312"/>
                  </a:cubicBezTo>
                  <a:lnTo>
                    <a:pt x="3251200" y="332912"/>
                  </a:lnTo>
                  <a:cubicBezTo>
                    <a:pt x="3269262" y="387099"/>
                    <a:pt x="3255715" y="391614"/>
                    <a:pt x="3318933" y="400645"/>
                  </a:cubicBezTo>
                  <a:cubicBezTo>
                    <a:pt x="3380651" y="409462"/>
                    <a:pt x="3443111" y="411934"/>
                    <a:pt x="3505200" y="417578"/>
                  </a:cubicBezTo>
                  <a:cubicBezTo>
                    <a:pt x="3527778" y="411934"/>
                    <a:pt x="3555419" y="415970"/>
                    <a:pt x="3572933" y="400645"/>
                  </a:cubicBezTo>
                  <a:cubicBezTo>
                    <a:pt x="3740144" y="254335"/>
                    <a:pt x="3562770" y="325010"/>
                    <a:pt x="3691466" y="282112"/>
                  </a:cubicBezTo>
                  <a:cubicBezTo>
                    <a:pt x="3750803" y="301891"/>
                    <a:pt x="3748671" y="292766"/>
                    <a:pt x="3793066" y="349845"/>
                  </a:cubicBezTo>
                  <a:cubicBezTo>
                    <a:pt x="3818055" y="381974"/>
                    <a:pt x="3822186" y="438574"/>
                    <a:pt x="3860800" y="451445"/>
                  </a:cubicBezTo>
                  <a:lnTo>
                    <a:pt x="3962400" y="485312"/>
                  </a:lnTo>
                  <a:cubicBezTo>
                    <a:pt x="3990622" y="479667"/>
                    <a:pt x="4019144" y="475359"/>
                    <a:pt x="4047066" y="468378"/>
                  </a:cubicBezTo>
                  <a:cubicBezTo>
                    <a:pt x="4064382" y="464049"/>
                    <a:pt x="4080260" y="448510"/>
                    <a:pt x="4097866" y="451445"/>
                  </a:cubicBezTo>
                  <a:cubicBezTo>
                    <a:pt x="4117940" y="454791"/>
                    <a:pt x="4131733" y="474023"/>
                    <a:pt x="4148666" y="485312"/>
                  </a:cubicBezTo>
                  <a:cubicBezTo>
                    <a:pt x="4154311" y="502245"/>
                    <a:pt x="4164177" y="518319"/>
                    <a:pt x="4165600" y="536112"/>
                  </a:cubicBezTo>
                  <a:cubicBezTo>
                    <a:pt x="4175513" y="660022"/>
                    <a:pt x="4146340" y="789725"/>
                    <a:pt x="4182533" y="908645"/>
                  </a:cubicBezTo>
                  <a:cubicBezTo>
                    <a:pt x="4192530" y="941491"/>
                    <a:pt x="4250266" y="919934"/>
                    <a:pt x="4284133" y="925578"/>
                  </a:cubicBezTo>
                  <a:cubicBezTo>
                    <a:pt x="4317243" y="975243"/>
                    <a:pt x="4320912" y="971092"/>
                    <a:pt x="4334933" y="1027178"/>
                  </a:cubicBezTo>
                  <a:cubicBezTo>
                    <a:pt x="4346981" y="1075369"/>
                    <a:pt x="4342178" y="1127801"/>
                    <a:pt x="4385733" y="1162645"/>
                  </a:cubicBezTo>
                  <a:cubicBezTo>
                    <a:pt x="4399671" y="1173795"/>
                    <a:pt x="4419600" y="1173934"/>
                    <a:pt x="4436533" y="1179578"/>
                  </a:cubicBezTo>
                  <a:cubicBezTo>
                    <a:pt x="4532454" y="1165875"/>
                    <a:pt x="4542965" y="1168522"/>
                    <a:pt x="4622800" y="1145712"/>
                  </a:cubicBezTo>
                  <a:cubicBezTo>
                    <a:pt x="4639963" y="1140808"/>
                    <a:pt x="4657997" y="1137446"/>
                    <a:pt x="4673600" y="1128778"/>
                  </a:cubicBezTo>
                  <a:cubicBezTo>
                    <a:pt x="4709180" y="1109011"/>
                    <a:pt x="4775200" y="1061045"/>
                    <a:pt x="4775200" y="1061045"/>
                  </a:cubicBezTo>
                  <a:cubicBezTo>
                    <a:pt x="4828062" y="1067653"/>
                    <a:pt x="4918775" y="1058482"/>
                    <a:pt x="4961466" y="1111845"/>
                  </a:cubicBezTo>
                  <a:cubicBezTo>
                    <a:pt x="5015999" y="1180011"/>
                    <a:pt x="4932968" y="1150007"/>
                    <a:pt x="5012266" y="1213445"/>
                  </a:cubicBezTo>
                  <a:cubicBezTo>
                    <a:pt x="5026204" y="1224595"/>
                    <a:pt x="5045904" y="1225474"/>
                    <a:pt x="5063066" y="1230378"/>
                  </a:cubicBezTo>
                  <a:cubicBezTo>
                    <a:pt x="5211903" y="1272903"/>
                    <a:pt x="5059800" y="1223646"/>
                    <a:pt x="5181600" y="1264245"/>
                  </a:cubicBezTo>
                  <a:cubicBezTo>
                    <a:pt x="5229699" y="1408544"/>
                    <a:pt x="5160218" y="1186757"/>
                    <a:pt x="5215466" y="1518245"/>
                  </a:cubicBezTo>
                  <a:cubicBezTo>
                    <a:pt x="5223928" y="1569014"/>
                    <a:pt x="5253569" y="1619860"/>
                    <a:pt x="5266266" y="1670645"/>
                  </a:cubicBezTo>
                  <a:cubicBezTo>
                    <a:pt x="5291528" y="1771687"/>
                    <a:pt x="5279374" y="1715422"/>
                    <a:pt x="5300133" y="1839978"/>
                  </a:cubicBezTo>
                  <a:cubicBezTo>
                    <a:pt x="5305777" y="2014956"/>
                    <a:pt x="5293621" y="2191420"/>
                    <a:pt x="5317066" y="2364912"/>
                  </a:cubicBezTo>
                  <a:cubicBezTo>
                    <a:pt x="5322517" y="2405248"/>
                    <a:pt x="5346186" y="2453641"/>
                    <a:pt x="5384800" y="2466512"/>
                  </a:cubicBezTo>
                  <a:lnTo>
                    <a:pt x="5486400" y="2500378"/>
                  </a:lnTo>
                  <a:cubicBezTo>
                    <a:pt x="5503333" y="2517311"/>
                    <a:pt x="5521869" y="2532781"/>
                    <a:pt x="5537200" y="2551178"/>
                  </a:cubicBezTo>
                  <a:cubicBezTo>
                    <a:pt x="5550228" y="2566812"/>
                    <a:pt x="5556676" y="2587587"/>
                    <a:pt x="5571066" y="2601978"/>
                  </a:cubicBezTo>
                  <a:cubicBezTo>
                    <a:pt x="5599967" y="2630879"/>
                    <a:pt x="5634791" y="2642449"/>
                    <a:pt x="5672666" y="2652778"/>
                  </a:cubicBezTo>
                  <a:cubicBezTo>
                    <a:pt x="5844125" y="2699540"/>
                    <a:pt x="5794583" y="2685413"/>
                    <a:pt x="5994400" y="2703578"/>
                  </a:cubicBezTo>
                  <a:cubicBezTo>
                    <a:pt x="6005689" y="2720511"/>
                    <a:pt x="6020001" y="2735781"/>
                    <a:pt x="6028266" y="2754378"/>
                  </a:cubicBezTo>
                  <a:cubicBezTo>
                    <a:pt x="6042765" y="2787000"/>
                    <a:pt x="6062133" y="2855978"/>
                    <a:pt x="6062133" y="2855978"/>
                  </a:cubicBezTo>
                  <a:cubicBezTo>
                    <a:pt x="6045539" y="3071702"/>
                    <a:pt x="6051961" y="3033868"/>
                    <a:pt x="6028266" y="3211578"/>
                  </a:cubicBezTo>
                  <a:cubicBezTo>
                    <a:pt x="6022991" y="3251140"/>
                    <a:pt x="6029182" y="3294413"/>
                    <a:pt x="6011333" y="3330112"/>
                  </a:cubicBezTo>
                  <a:cubicBezTo>
                    <a:pt x="6003351" y="3346077"/>
                    <a:pt x="5977849" y="3342716"/>
                    <a:pt x="5960533" y="3347045"/>
                  </a:cubicBezTo>
                  <a:lnTo>
                    <a:pt x="5825066" y="3380912"/>
                  </a:lnTo>
                  <a:cubicBezTo>
                    <a:pt x="5805412" y="3439875"/>
                    <a:pt x="5789046" y="3434517"/>
                    <a:pt x="5858933" y="3465578"/>
                  </a:cubicBezTo>
                  <a:cubicBezTo>
                    <a:pt x="5891555" y="3480077"/>
                    <a:pt x="5960533" y="3499445"/>
                    <a:pt x="5960533" y="3499445"/>
                  </a:cubicBezTo>
                  <a:cubicBezTo>
                    <a:pt x="5967311" y="3526559"/>
                    <a:pt x="5998964" y="3660532"/>
                    <a:pt x="6011333" y="3668778"/>
                  </a:cubicBezTo>
                  <a:lnTo>
                    <a:pt x="6163733" y="3770378"/>
                  </a:lnTo>
                  <a:cubicBezTo>
                    <a:pt x="6180666" y="3781667"/>
                    <a:pt x="6195226" y="3797809"/>
                    <a:pt x="6214533" y="3804245"/>
                  </a:cubicBezTo>
                  <a:lnTo>
                    <a:pt x="6316133" y="3838112"/>
                  </a:lnTo>
                  <a:cubicBezTo>
                    <a:pt x="6333066" y="3843756"/>
                    <a:pt x="6349430" y="3851545"/>
                    <a:pt x="6366933" y="3855045"/>
                  </a:cubicBezTo>
                  <a:lnTo>
                    <a:pt x="6451600" y="3871978"/>
                  </a:lnTo>
                  <a:cubicBezTo>
                    <a:pt x="6468533" y="3883267"/>
                    <a:pt x="6488009" y="3891454"/>
                    <a:pt x="6502400" y="3905845"/>
                  </a:cubicBezTo>
                  <a:cubicBezTo>
                    <a:pt x="6516790" y="3920236"/>
                    <a:pt x="6520950" y="3943244"/>
                    <a:pt x="6536266" y="3956645"/>
                  </a:cubicBezTo>
                  <a:cubicBezTo>
                    <a:pt x="6566898" y="3983448"/>
                    <a:pt x="6637866" y="4024378"/>
                    <a:pt x="6637866" y="4024378"/>
                  </a:cubicBezTo>
                  <a:cubicBezTo>
                    <a:pt x="6688665" y="4100576"/>
                    <a:pt x="6685845" y="4124568"/>
                    <a:pt x="6756400" y="4159845"/>
                  </a:cubicBezTo>
                  <a:cubicBezTo>
                    <a:pt x="6772365" y="4167827"/>
                    <a:pt x="6790267" y="4171134"/>
                    <a:pt x="6807200" y="4176778"/>
                  </a:cubicBezTo>
                  <a:cubicBezTo>
                    <a:pt x="6844652" y="4214230"/>
                    <a:pt x="6868290" y="4231226"/>
                    <a:pt x="6891866" y="4278378"/>
                  </a:cubicBezTo>
                  <a:cubicBezTo>
                    <a:pt x="6899848" y="4294343"/>
                    <a:pt x="6903155" y="4312245"/>
                    <a:pt x="6908800" y="4329178"/>
                  </a:cubicBezTo>
                  <a:cubicBezTo>
                    <a:pt x="6789286" y="4508447"/>
                    <a:pt x="6853594" y="4375435"/>
                    <a:pt x="6824133" y="4684778"/>
                  </a:cubicBezTo>
                  <a:cubicBezTo>
                    <a:pt x="6820878" y="4718957"/>
                    <a:pt x="6814648" y="4752862"/>
                    <a:pt x="6807200" y="4786378"/>
                  </a:cubicBezTo>
                  <a:cubicBezTo>
                    <a:pt x="6803328" y="4803802"/>
                    <a:pt x="6802887" y="4824557"/>
                    <a:pt x="6790266" y="4837178"/>
                  </a:cubicBezTo>
                  <a:cubicBezTo>
                    <a:pt x="6777645" y="4849799"/>
                    <a:pt x="6756399" y="4848467"/>
                    <a:pt x="6739466" y="4854112"/>
                  </a:cubicBezTo>
                  <a:cubicBezTo>
                    <a:pt x="6728177" y="4871045"/>
                    <a:pt x="6713865" y="4886315"/>
                    <a:pt x="6705600" y="4904912"/>
                  </a:cubicBezTo>
                  <a:cubicBezTo>
                    <a:pt x="6691101" y="4937534"/>
                    <a:pt x="6701436" y="4986710"/>
                    <a:pt x="6671733" y="5006512"/>
                  </a:cubicBezTo>
                  <a:lnTo>
                    <a:pt x="6620933" y="5040378"/>
                  </a:lnTo>
                  <a:cubicBezTo>
                    <a:pt x="6594627" y="5038734"/>
                    <a:pt x="6205473" y="5016291"/>
                    <a:pt x="6146800" y="5006512"/>
                  </a:cubicBezTo>
                  <a:cubicBezTo>
                    <a:pt x="6111587" y="5000643"/>
                    <a:pt x="6045200" y="4972645"/>
                    <a:pt x="6045200" y="4972645"/>
                  </a:cubicBezTo>
                  <a:cubicBezTo>
                    <a:pt x="6028267" y="4955712"/>
                    <a:pt x="6012797" y="4937176"/>
                    <a:pt x="5994400" y="4921845"/>
                  </a:cubicBezTo>
                  <a:cubicBezTo>
                    <a:pt x="5921746" y="4861299"/>
                    <a:pt x="5960260" y="4918130"/>
                    <a:pt x="5892800" y="4837178"/>
                  </a:cubicBezTo>
                  <a:cubicBezTo>
                    <a:pt x="5844418" y="4779120"/>
                    <a:pt x="5879092" y="4787992"/>
                    <a:pt x="5808133" y="4752512"/>
                  </a:cubicBezTo>
                  <a:cubicBezTo>
                    <a:pt x="5760842" y="4728867"/>
                    <a:pt x="5682491" y="4724886"/>
                    <a:pt x="5638800" y="4718645"/>
                  </a:cubicBezTo>
                  <a:cubicBezTo>
                    <a:pt x="5517893" y="4678342"/>
                    <a:pt x="5566903" y="4704580"/>
                    <a:pt x="5486400" y="4650912"/>
                  </a:cubicBezTo>
                  <a:cubicBezTo>
                    <a:pt x="5463822" y="4617045"/>
                    <a:pt x="5457280" y="4562183"/>
                    <a:pt x="5418666" y="4549312"/>
                  </a:cubicBezTo>
                  <a:lnTo>
                    <a:pt x="5317066" y="4515445"/>
                  </a:lnTo>
                  <a:cubicBezTo>
                    <a:pt x="5271911" y="4521089"/>
                    <a:pt x="5218881" y="4506282"/>
                    <a:pt x="5181600" y="4532378"/>
                  </a:cubicBezTo>
                  <a:cubicBezTo>
                    <a:pt x="5152355" y="4552850"/>
                    <a:pt x="5167535" y="4604275"/>
                    <a:pt x="5147733" y="4633978"/>
                  </a:cubicBezTo>
                  <a:cubicBezTo>
                    <a:pt x="5136444" y="4650911"/>
                    <a:pt x="5130799" y="4673489"/>
                    <a:pt x="5113866" y="4684778"/>
                  </a:cubicBezTo>
                  <a:cubicBezTo>
                    <a:pt x="5094502" y="4697687"/>
                    <a:pt x="5068510" y="4695318"/>
                    <a:pt x="5046133" y="4701712"/>
                  </a:cubicBezTo>
                  <a:cubicBezTo>
                    <a:pt x="5028971" y="4706616"/>
                    <a:pt x="5012266" y="4713001"/>
                    <a:pt x="4995333" y="4718645"/>
                  </a:cubicBezTo>
                  <a:cubicBezTo>
                    <a:pt x="4938889" y="4713001"/>
                    <a:pt x="4880144" y="4718632"/>
                    <a:pt x="4826000" y="4701712"/>
                  </a:cubicBezTo>
                  <a:cubicBezTo>
                    <a:pt x="4787150" y="4689571"/>
                    <a:pt x="4763014" y="4646849"/>
                    <a:pt x="4724400" y="4633978"/>
                  </a:cubicBezTo>
                  <a:lnTo>
                    <a:pt x="4673600" y="4617045"/>
                  </a:lnTo>
                  <a:cubicBezTo>
                    <a:pt x="4663556" y="4618480"/>
                    <a:pt x="4536510" y="4629416"/>
                    <a:pt x="4504266" y="4650912"/>
                  </a:cubicBezTo>
                  <a:cubicBezTo>
                    <a:pt x="4421038" y="4706398"/>
                    <a:pt x="4482078" y="4690034"/>
                    <a:pt x="4419600" y="4752512"/>
                  </a:cubicBezTo>
                  <a:cubicBezTo>
                    <a:pt x="4405210" y="4766902"/>
                    <a:pt x="4385733" y="4775089"/>
                    <a:pt x="4368800" y="4786378"/>
                  </a:cubicBezTo>
                  <a:cubicBezTo>
                    <a:pt x="4350828" y="4840291"/>
                    <a:pt x="4342364" y="4858682"/>
                    <a:pt x="4334933" y="4921845"/>
                  </a:cubicBezTo>
                  <a:cubicBezTo>
                    <a:pt x="4326992" y="4989348"/>
                    <a:pt x="4325942" y="5057542"/>
                    <a:pt x="4318000" y="5125045"/>
                  </a:cubicBezTo>
                  <a:cubicBezTo>
                    <a:pt x="4314637" y="5153629"/>
                    <a:pt x="4308047" y="5181790"/>
                    <a:pt x="4301066" y="5209712"/>
                  </a:cubicBezTo>
                  <a:cubicBezTo>
                    <a:pt x="4296737" y="5227028"/>
                    <a:pt x="4296754" y="5247891"/>
                    <a:pt x="4284133" y="5260512"/>
                  </a:cubicBezTo>
                  <a:cubicBezTo>
                    <a:pt x="4271512" y="5273133"/>
                    <a:pt x="4250266" y="5271801"/>
                    <a:pt x="4233333" y="5277445"/>
                  </a:cubicBezTo>
                  <a:cubicBezTo>
                    <a:pt x="3853899" y="5252150"/>
                    <a:pt x="4028805" y="5342522"/>
                    <a:pt x="3962400" y="5209712"/>
                  </a:cubicBezTo>
                  <a:cubicBezTo>
                    <a:pt x="3953299" y="5191509"/>
                    <a:pt x="3945791" y="5169698"/>
                    <a:pt x="3928533" y="5158912"/>
                  </a:cubicBezTo>
                  <a:cubicBezTo>
                    <a:pt x="3898261" y="5139992"/>
                    <a:pt x="3860800" y="5136334"/>
                    <a:pt x="3826933" y="5125045"/>
                  </a:cubicBezTo>
                  <a:lnTo>
                    <a:pt x="3776133" y="5108112"/>
                  </a:lnTo>
                  <a:lnTo>
                    <a:pt x="3674533" y="5040378"/>
                  </a:lnTo>
                  <a:cubicBezTo>
                    <a:pt x="3657600" y="5029089"/>
                    <a:pt x="3643040" y="5012948"/>
                    <a:pt x="3623733" y="5006512"/>
                  </a:cubicBezTo>
                  <a:lnTo>
                    <a:pt x="3522133" y="4972645"/>
                  </a:lnTo>
                  <a:cubicBezTo>
                    <a:pt x="3505200" y="4978289"/>
                    <a:pt x="3485271" y="4978428"/>
                    <a:pt x="3471333" y="4989578"/>
                  </a:cubicBezTo>
                  <a:cubicBezTo>
                    <a:pt x="3444448" y="5011086"/>
                    <a:pt x="3429094" y="5059787"/>
                    <a:pt x="3420533" y="5091178"/>
                  </a:cubicBezTo>
                  <a:cubicBezTo>
                    <a:pt x="3408286" y="5136083"/>
                    <a:pt x="3430823" y="5211926"/>
                    <a:pt x="3386666" y="5226645"/>
                  </a:cubicBezTo>
                  <a:cubicBezTo>
                    <a:pt x="3313788" y="5250937"/>
                    <a:pt x="3353182" y="5239249"/>
                    <a:pt x="3268133" y="5260512"/>
                  </a:cubicBezTo>
                  <a:cubicBezTo>
                    <a:pt x="3147496" y="5340935"/>
                    <a:pt x="3163501" y="5342683"/>
                    <a:pt x="2912533" y="5311312"/>
                  </a:cubicBezTo>
                  <a:cubicBezTo>
                    <a:pt x="2872145" y="5306263"/>
                    <a:pt x="2810933" y="5243578"/>
                    <a:pt x="2810933" y="5243578"/>
                  </a:cubicBezTo>
                  <a:cubicBezTo>
                    <a:pt x="2602103" y="5313189"/>
                    <a:pt x="2744987" y="5279228"/>
                    <a:pt x="2370666" y="5260512"/>
                  </a:cubicBezTo>
                  <a:cubicBezTo>
                    <a:pt x="2325225" y="5269600"/>
                    <a:pt x="2221231" y="5286758"/>
                    <a:pt x="2184400" y="5311312"/>
                  </a:cubicBezTo>
                  <a:cubicBezTo>
                    <a:pt x="2067948" y="5388946"/>
                    <a:pt x="2121414" y="5366174"/>
                    <a:pt x="2032000" y="5395978"/>
                  </a:cubicBezTo>
                  <a:cubicBezTo>
                    <a:pt x="2010921" y="5427596"/>
                    <a:pt x="1981845" y="5478404"/>
                    <a:pt x="1947333" y="5497578"/>
                  </a:cubicBezTo>
                  <a:cubicBezTo>
                    <a:pt x="1916127" y="5514915"/>
                    <a:pt x="1879600" y="5520156"/>
                    <a:pt x="1845733" y="5531445"/>
                  </a:cubicBezTo>
                  <a:lnTo>
                    <a:pt x="1794933" y="5548378"/>
                  </a:lnTo>
                  <a:cubicBezTo>
                    <a:pt x="1778000" y="5554023"/>
                    <a:pt x="1761740" y="5562378"/>
                    <a:pt x="1744133" y="5565312"/>
                  </a:cubicBezTo>
                  <a:cubicBezTo>
                    <a:pt x="1624927" y="5585179"/>
                    <a:pt x="1675105" y="5571388"/>
                    <a:pt x="1591733" y="5599178"/>
                  </a:cubicBezTo>
                  <a:cubicBezTo>
                    <a:pt x="1574800" y="5610467"/>
                    <a:pt x="1555324" y="5618654"/>
                    <a:pt x="1540933" y="5633045"/>
                  </a:cubicBezTo>
                  <a:cubicBezTo>
                    <a:pt x="1526542" y="5647436"/>
                    <a:pt x="1522958" y="5671132"/>
                    <a:pt x="1507066" y="5683845"/>
                  </a:cubicBezTo>
                  <a:cubicBezTo>
                    <a:pt x="1493128" y="5694995"/>
                    <a:pt x="1473199" y="5695134"/>
                    <a:pt x="1456266" y="5700778"/>
                  </a:cubicBezTo>
                  <a:cubicBezTo>
                    <a:pt x="1375670" y="5754509"/>
                    <a:pt x="1437139" y="5721756"/>
                    <a:pt x="1337733" y="5751578"/>
                  </a:cubicBezTo>
                  <a:cubicBezTo>
                    <a:pt x="1303540" y="5761836"/>
                    <a:pt x="1236133" y="5785445"/>
                    <a:pt x="1236133" y="5785445"/>
                  </a:cubicBezTo>
                  <a:cubicBezTo>
                    <a:pt x="1207911" y="5779801"/>
                    <a:pt x="1179233" y="5776085"/>
                    <a:pt x="1151466" y="5768512"/>
                  </a:cubicBezTo>
                  <a:cubicBezTo>
                    <a:pt x="1117025" y="5759119"/>
                    <a:pt x="1049866" y="5734645"/>
                    <a:pt x="1049866" y="5734645"/>
                  </a:cubicBezTo>
                  <a:cubicBezTo>
                    <a:pt x="1004711" y="5740289"/>
                    <a:pt x="958897" y="5742043"/>
                    <a:pt x="914400" y="5751578"/>
                  </a:cubicBezTo>
                  <a:cubicBezTo>
                    <a:pt x="879494" y="5759058"/>
                    <a:pt x="812800" y="5785445"/>
                    <a:pt x="812800" y="5785445"/>
                  </a:cubicBezTo>
                  <a:cubicBezTo>
                    <a:pt x="795867" y="5796734"/>
                    <a:pt x="780597" y="5811047"/>
                    <a:pt x="762000" y="5819312"/>
                  </a:cubicBezTo>
                  <a:cubicBezTo>
                    <a:pt x="729378" y="5833810"/>
                    <a:pt x="694267" y="5841889"/>
                    <a:pt x="660400" y="5853178"/>
                  </a:cubicBezTo>
                  <a:cubicBezTo>
                    <a:pt x="587510" y="5877475"/>
                    <a:pt x="626931" y="5865779"/>
                    <a:pt x="541866" y="5887045"/>
                  </a:cubicBezTo>
                  <a:cubicBezTo>
                    <a:pt x="502836" y="5880540"/>
                    <a:pt x="431156" y="5874023"/>
                    <a:pt x="389466" y="5853178"/>
                  </a:cubicBezTo>
                  <a:cubicBezTo>
                    <a:pt x="371263" y="5844077"/>
                    <a:pt x="355599" y="5830601"/>
                    <a:pt x="338666" y="5819312"/>
                  </a:cubicBezTo>
                  <a:cubicBezTo>
                    <a:pt x="284762" y="5657598"/>
                    <a:pt x="346648" y="5887812"/>
                    <a:pt x="355600" y="5717712"/>
                  </a:cubicBezTo>
                  <a:cubicBezTo>
                    <a:pt x="356360" y="5703273"/>
                    <a:pt x="384594" y="5459813"/>
                    <a:pt x="304800" y="5395978"/>
                  </a:cubicBezTo>
                  <a:cubicBezTo>
                    <a:pt x="290862" y="5384828"/>
                    <a:pt x="270933" y="5384689"/>
                    <a:pt x="254000" y="5379045"/>
                  </a:cubicBezTo>
                  <a:cubicBezTo>
                    <a:pt x="237067" y="5367756"/>
                    <a:pt x="221797" y="5353443"/>
                    <a:pt x="203200" y="5345178"/>
                  </a:cubicBezTo>
                  <a:cubicBezTo>
                    <a:pt x="170578" y="5330680"/>
                    <a:pt x="101600" y="5311312"/>
                    <a:pt x="101600" y="5311312"/>
                  </a:cubicBezTo>
                  <a:lnTo>
                    <a:pt x="33866" y="5209712"/>
                  </a:lnTo>
                  <a:lnTo>
                    <a:pt x="0" y="5158912"/>
                  </a:lnTo>
                  <a:cubicBezTo>
                    <a:pt x="9667" y="5110575"/>
                    <a:pt x="19518" y="5054338"/>
                    <a:pt x="33866" y="5006512"/>
                  </a:cubicBezTo>
                  <a:cubicBezTo>
                    <a:pt x="44124" y="4972319"/>
                    <a:pt x="56444" y="4938779"/>
                    <a:pt x="67733" y="4904912"/>
                  </a:cubicBezTo>
                  <a:cubicBezTo>
                    <a:pt x="78888" y="4871446"/>
                    <a:pt x="88690" y="4827186"/>
                    <a:pt x="118533" y="4803312"/>
                  </a:cubicBezTo>
                  <a:cubicBezTo>
                    <a:pt x="132471" y="4792162"/>
                    <a:pt x="153368" y="4794360"/>
                    <a:pt x="169333" y="4786378"/>
                  </a:cubicBezTo>
                  <a:cubicBezTo>
                    <a:pt x="187536" y="4777277"/>
                    <a:pt x="203200" y="4763801"/>
                    <a:pt x="220133" y="4752512"/>
                  </a:cubicBezTo>
                  <a:cubicBezTo>
                    <a:pt x="226911" y="4725398"/>
                    <a:pt x="258564" y="4591424"/>
                    <a:pt x="270933" y="4583178"/>
                  </a:cubicBezTo>
                  <a:lnTo>
                    <a:pt x="321733" y="4549312"/>
                  </a:lnTo>
                  <a:cubicBezTo>
                    <a:pt x="411605" y="4414503"/>
                    <a:pt x="395222" y="4488006"/>
                    <a:pt x="372533" y="4329178"/>
                  </a:cubicBezTo>
                  <a:cubicBezTo>
                    <a:pt x="379082" y="4270234"/>
                    <a:pt x="383308" y="4135214"/>
                    <a:pt x="423333" y="4075178"/>
                  </a:cubicBezTo>
                  <a:lnTo>
                    <a:pt x="457200" y="4024378"/>
                  </a:lnTo>
                  <a:cubicBezTo>
                    <a:pt x="462844" y="4007445"/>
                    <a:pt x="471419" y="3991220"/>
                    <a:pt x="474133" y="3973578"/>
                  </a:cubicBezTo>
                  <a:cubicBezTo>
                    <a:pt x="513043" y="3720656"/>
                    <a:pt x="470506" y="3890114"/>
                    <a:pt x="508000" y="3702645"/>
                  </a:cubicBezTo>
                  <a:cubicBezTo>
                    <a:pt x="511617" y="3684561"/>
                    <a:pt x="531107" y="3605630"/>
                    <a:pt x="541866" y="3584112"/>
                  </a:cubicBezTo>
                  <a:cubicBezTo>
                    <a:pt x="550967" y="3565909"/>
                    <a:pt x="559841" y="3546025"/>
                    <a:pt x="575733" y="3533312"/>
                  </a:cubicBezTo>
                  <a:cubicBezTo>
                    <a:pt x="589671" y="3522162"/>
                    <a:pt x="609600" y="3522023"/>
                    <a:pt x="626533" y="3516378"/>
                  </a:cubicBezTo>
                  <a:cubicBezTo>
                    <a:pt x="643466" y="3499445"/>
                    <a:pt x="665703" y="3486512"/>
                    <a:pt x="677333" y="3465578"/>
                  </a:cubicBezTo>
                  <a:cubicBezTo>
                    <a:pt x="694670" y="3434372"/>
                    <a:pt x="711200" y="3363978"/>
                    <a:pt x="711200" y="3363978"/>
                  </a:cubicBezTo>
                  <a:cubicBezTo>
                    <a:pt x="705555" y="3330111"/>
                    <a:pt x="707471" y="3294071"/>
                    <a:pt x="694266" y="3262378"/>
                  </a:cubicBezTo>
                  <a:cubicBezTo>
                    <a:pt x="678611" y="3224806"/>
                    <a:pt x="626533" y="3160778"/>
                    <a:pt x="626533" y="3160778"/>
                  </a:cubicBezTo>
                  <a:cubicBezTo>
                    <a:pt x="653768" y="2888421"/>
                    <a:pt x="622844" y="3072088"/>
                    <a:pt x="660400" y="2940645"/>
                  </a:cubicBezTo>
                  <a:cubicBezTo>
                    <a:pt x="667634" y="2915327"/>
                    <a:pt x="680733" y="2849178"/>
                    <a:pt x="694266" y="2822112"/>
                  </a:cubicBezTo>
                  <a:cubicBezTo>
                    <a:pt x="703367" y="2803909"/>
                    <a:pt x="716844" y="2788245"/>
                    <a:pt x="728133" y="2771312"/>
                  </a:cubicBezTo>
                  <a:cubicBezTo>
                    <a:pt x="739422" y="2737445"/>
                    <a:pt x="756952" y="2705052"/>
                    <a:pt x="762000" y="2669712"/>
                  </a:cubicBezTo>
                  <a:cubicBezTo>
                    <a:pt x="768240" y="2626033"/>
                    <a:pt x="772223" y="2547664"/>
                    <a:pt x="795866" y="2500378"/>
                  </a:cubicBezTo>
                  <a:cubicBezTo>
                    <a:pt x="804967" y="2482175"/>
                    <a:pt x="818444" y="2466511"/>
                    <a:pt x="829733" y="2449578"/>
                  </a:cubicBezTo>
                  <a:cubicBezTo>
                    <a:pt x="835377" y="2432645"/>
                    <a:pt x="846666" y="2416627"/>
                    <a:pt x="846666" y="2398778"/>
                  </a:cubicBezTo>
                  <a:cubicBezTo>
                    <a:pt x="846666" y="2380929"/>
                    <a:pt x="840883" y="2361916"/>
                    <a:pt x="829733" y="2347978"/>
                  </a:cubicBezTo>
                  <a:cubicBezTo>
                    <a:pt x="805861" y="2318138"/>
                    <a:pt x="761596" y="2308333"/>
                    <a:pt x="728133" y="2297178"/>
                  </a:cubicBezTo>
                  <a:cubicBezTo>
                    <a:pt x="722489" y="2139134"/>
                    <a:pt x="726433" y="1980455"/>
                    <a:pt x="711200" y="1823045"/>
                  </a:cubicBezTo>
                  <a:cubicBezTo>
                    <a:pt x="709240" y="1802788"/>
                    <a:pt x="673987" y="1792320"/>
                    <a:pt x="677333" y="1772245"/>
                  </a:cubicBezTo>
                  <a:cubicBezTo>
                    <a:pt x="681270" y="1748623"/>
                    <a:pt x="708208" y="1734729"/>
                    <a:pt x="728133" y="1721445"/>
                  </a:cubicBezTo>
                  <a:cubicBezTo>
                    <a:pt x="750447" y="1706569"/>
                    <a:pt x="851391" y="1690020"/>
                    <a:pt x="863600" y="1687578"/>
                  </a:cubicBezTo>
                  <a:cubicBezTo>
                    <a:pt x="880533" y="1676289"/>
                    <a:pt x="900010" y="1668102"/>
                    <a:pt x="914400" y="1653712"/>
                  </a:cubicBezTo>
                  <a:cubicBezTo>
                    <a:pt x="928790" y="1639322"/>
                    <a:pt x="931008" y="1613698"/>
                    <a:pt x="948266" y="1602912"/>
                  </a:cubicBezTo>
                  <a:cubicBezTo>
                    <a:pt x="978538" y="1583992"/>
                    <a:pt x="1049866" y="1569045"/>
                    <a:pt x="1049866" y="1569045"/>
                  </a:cubicBezTo>
                  <a:cubicBezTo>
                    <a:pt x="1055511" y="1535178"/>
                    <a:pt x="1059352" y="1500961"/>
                    <a:pt x="1066800" y="1467445"/>
                  </a:cubicBezTo>
                  <a:cubicBezTo>
                    <a:pt x="1070672" y="1450021"/>
                    <a:pt x="1065884" y="1416645"/>
                    <a:pt x="1083733" y="1416645"/>
                  </a:cubicBezTo>
                  <a:cubicBezTo>
                    <a:pt x="1101582" y="1416645"/>
                    <a:pt x="1096794" y="1450021"/>
                    <a:pt x="1100666" y="1467445"/>
                  </a:cubicBezTo>
                  <a:cubicBezTo>
                    <a:pt x="1108114" y="1500961"/>
                    <a:pt x="1111955" y="1535178"/>
                    <a:pt x="1117600" y="1569045"/>
                  </a:cubicBezTo>
                  <a:cubicBezTo>
                    <a:pt x="1145822" y="1563401"/>
                    <a:pt x="1175318" y="1562218"/>
                    <a:pt x="1202266" y="1552112"/>
                  </a:cubicBezTo>
                  <a:cubicBezTo>
                    <a:pt x="1297889" y="1516253"/>
                    <a:pt x="1213887" y="1525881"/>
                    <a:pt x="1286933" y="1467445"/>
                  </a:cubicBezTo>
                  <a:cubicBezTo>
                    <a:pt x="1300871" y="1456295"/>
                    <a:pt x="1320800" y="1456156"/>
                    <a:pt x="1337733" y="1450512"/>
                  </a:cubicBezTo>
                  <a:cubicBezTo>
                    <a:pt x="1486146" y="1302099"/>
                    <a:pt x="1297882" y="1483721"/>
                    <a:pt x="1439333" y="1365845"/>
                  </a:cubicBezTo>
                  <a:cubicBezTo>
                    <a:pt x="1457730" y="1350514"/>
                    <a:pt x="1469199" y="1326675"/>
                    <a:pt x="1490133" y="1315045"/>
                  </a:cubicBezTo>
                  <a:cubicBezTo>
                    <a:pt x="1539063" y="1287862"/>
                    <a:pt x="1683347" y="1261930"/>
                    <a:pt x="1727200" y="1247312"/>
                  </a:cubicBezTo>
                  <a:cubicBezTo>
                    <a:pt x="1744133" y="1241667"/>
                    <a:pt x="1762035" y="1238360"/>
                    <a:pt x="1778000" y="1230378"/>
                  </a:cubicBezTo>
                  <a:cubicBezTo>
                    <a:pt x="1796203" y="1221277"/>
                    <a:pt x="1811867" y="1207801"/>
                    <a:pt x="1828800" y="1196512"/>
                  </a:cubicBezTo>
                  <a:cubicBezTo>
                    <a:pt x="1840089" y="1179579"/>
                    <a:pt x="1847350" y="1159113"/>
                    <a:pt x="1862666" y="1145712"/>
                  </a:cubicBezTo>
                  <a:cubicBezTo>
                    <a:pt x="1893298" y="1118909"/>
                    <a:pt x="1964266" y="1077978"/>
                    <a:pt x="1964266" y="1077978"/>
                  </a:cubicBezTo>
                  <a:cubicBezTo>
                    <a:pt x="1985560" y="1014099"/>
                    <a:pt x="1990709" y="983802"/>
                    <a:pt x="2048933" y="925578"/>
                  </a:cubicBezTo>
                  <a:cubicBezTo>
                    <a:pt x="2065866" y="908645"/>
                    <a:pt x="2079808" y="888062"/>
                    <a:pt x="2099733" y="874778"/>
                  </a:cubicBezTo>
                  <a:cubicBezTo>
                    <a:pt x="2114585" y="864877"/>
                    <a:pt x="2133600" y="863489"/>
                    <a:pt x="2150533" y="857845"/>
                  </a:cubicBezTo>
                  <a:cubicBezTo>
                    <a:pt x="2167466" y="846556"/>
                    <a:pt x="2181186" y="826856"/>
                    <a:pt x="2201333" y="823978"/>
                  </a:cubicBezTo>
                  <a:cubicBezTo>
                    <a:pt x="2216214" y="821852"/>
                    <a:pt x="2300804" y="851491"/>
                    <a:pt x="2319866" y="857845"/>
                  </a:cubicBezTo>
                  <a:cubicBezTo>
                    <a:pt x="2331155" y="874778"/>
                    <a:pt x="2344632" y="890442"/>
                    <a:pt x="2353733" y="908645"/>
                  </a:cubicBezTo>
                  <a:cubicBezTo>
                    <a:pt x="2412209" y="1025596"/>
                    <a:pt x="2276532" y="951601"/>
                    <a:pt x="2573866" y="976378"/>
                  </a:cubicBezTo>
                  <a:cubicBezTo>
                    <a:pt x="2619022" y="970734"/>
                    <a:pt x="2670025" y="982375"/>
                    <a:pt x="2709333" y="959445"/>
                  </a:cubicBezTo>
                  <a:cubicBezTo>
                    <a:pt x="2744491" y="938936"/>
                    <a:pt x="2754488" y="891712"/>
                    <a:pt x="2777066" y="857845"/>
                  </a:cubicBezTo>
                  <a:lnTo>
                    <a:pt x="2810933" y="807045"/>
                  </a:lnTo>
                  <a:cubicBezTo>
                    <a:pt x="2823290" y="671118"/>
                    <a:pt x="2795378" y="649603"/>
                    <a:pt x="2861733" y="569978"/>
                  </a:cubicBezTo>
                  <a:cubicBezTo>
                    <a:pt x="2877064" y="551581"/>
                    <a:pt x="2895600" y="536111"/>
                    <a:pt x="2912533" y="519178"/>
                  </a:cubicBezTo>
                  <a:cubicBezTo>
                    <a:pt x="2906889" y="457089"/>
                    <a:pt x="2903840" y="394710"/>
                    <a:pt x="2895600" y="332912"/>
                  </a:cubicBezTo>
                  <a:cubicBezTo>
                    <a:pt x="2890876" y="297479"/>
                    <a:pt x="2873341" y="249203"/>
                    <a:pt x="2861733" y="214378"/>
                  </a:cubicBezTo>
                  <a:cubicBezTo>
                    <a:pt x="2843752" y="-1400"/>
                    <a:pt x="2878667" y="42222"/>
                    <a:pt x="2895600" y="11178"/>
                  </a:cubicBez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167343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B9F41EB7-F3FE-423C-AE9E-2F69037FB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29" b="33862"/>
          <a:stretch>
            <a:fillRect/>
          </a:stretch>
        </p:blipFill>
        <p:spPr>
          <a:xfrm>
            <a:off x="-1" y="0"/>
            <a:ext cx="11514667" cy="700339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03083" y="2952750"/>
            <a:ext cx="5545184" cy="770271"/>
            <a:chOff x="3503083" y="2952750"/>
            <a:chExt cx="5545184" cy="770271"/>
          </a:xfrm>
        </p:grpSpPr>
        <p:sp>
          <p:nvSpPr>
            <p:cNvPr id="4" name="Rectangle 3"/>
            <p:cNvSpPr/>
            <p:nvPr/>
          </p:nvSpPr>
          <p:spPr>
            <a:xfrm>
              <a:off x="3503083" y="2952750"/>
              <a:ext cx="704850" cy="67905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114800" y="3353689"/>
              <a:ext cx="4933467" cy="369332"/>
              <a:chOff x="4114800" y="3353689"/>
              <a:chExt cx="4933467" cy="369332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flipH="1" flipV="1">
                <a:off x="4114800" y="3353689"/>
                <a:ext cx="3214967" cy="184666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/>
              <p:cNvSpPr txBox="1"/>
              <p:nvPr/>
            </p:nvSpPr>
            <p:spPr>
              <a:xfrm>
                <a:off x="7456869" y="3353689"/>
                <a:ext cx="15913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Makame WMA</a:t>
                </a:r>
                <a:endParaRPr lang="en-US" dirty="0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1975047" y="1139492"/>
            <a:ext cx="4387920" cy="1293157"/>
            <a:chOff x="1975047" y="1139492"/>
            <a:chExt cx="4387920" cy="1293157"/>
          </a:xfrm>
        </p:grpSpPr>
        <p:sp>
          <p:nvSpPr>
            <p:cNvPr id="9" name="Oval 8"/>
            <p:cNvSpPr/>
            <p:nvPr/>
          </p:nvSpPr>
          <p:spPr>
            <a:xfrm>
              <a:off x="1975047" y="1846052"/>
              <a:ext cx="792342" cy="586597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369449" y="1139492"/>
              <a:ext cx="3993518" cy="996686"/>
              <a:chOff x="3898077" y="2078541"/>
              <a:chExt cx="4926664" cy="1492096"/>
            </a:xfrm>
          </p:grpSpPr>
          <p:cxnSp>
            <p:nvCxnSpPr>
              <p:cNvPr id="11" name="Straight Arrow Connector 10"/>
              <p:cNvCxnSpPr/>
              <p:nvPr/>
            </p:nvCxnSpPr>
            <p:spPr>
              <a:xfrm flipH="1">
                <a:off x="3898077" y="2424113"/>
                <a:ext cx="2758079" cy="1146524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6870698" y="2078541"/>
                <a:ext cx="1954043" cy="598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Yaeda Valley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78FC3EFB-1533-444A-A675-C4CE101E7459}"/>
              </a:ext>
            </a:extLst>
          </p:cNvPr>
          <p:cNvSpPr txBox="1"/>
          <p:nvPr/>
        </p:nvSpPr>
        <p:spPr>
          <a:xfrm>
            <a:off x="1153693" y="908660"/>
            <a:ext cx="866176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2005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87004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0B228A65-75BA-492C-9C2E-112CF0162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63" b="3412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78FC3EFB-1533-444A-A675-C4CE101E7459}"/>
              </a:ext>
            </a:extLst>
          </p:cNvPr>
          <p:cNvSpPr txBox="1"/>
          <p:nvPr/>
        </p:nvSpPr>
        <p:spPr>
          <a:xfrm>
            <a:off x="1153693" y="908660"/>
            <a:ext cx="866176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2010</a:t>
            </a:r>
          </a:p>
        </p:txBody>
      </p:sp>
      <p:sp>
        <p:nvSpPr>
          <p:cNvPr id="5" name="Rectangle 4"/>
          <p:cNvSpPr/>
          <p:nvPr/>
        </p:nvSpPr>
        <p:spPr>
          <a:xfrm>
            <a:off x="3448050" y="2887135"/>
            <a:ext cx="704850" cy="67905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114800" y="3353689"/>
            <a:ext cx="4933467" cy="369332"/>
            <a:chOff x="4114800" y="3353689"/>
            <a:chExt cx="4933467" cy="369332"/>
          </a:xfrm>
        </p:grpSpPr>
        <p:cxnSp>
          <p:nvCxnSpPr>
            <p:cNvPr id="8" name="Straight Arrow Connector 7"/>
            <p:cNvCxnSpPr/>
            <p:nvPr/>
          </p:nvCxnSpPr>
          <p:spPr>
            <a:xfrm flipH="1" flipV="1">
              <a:off x="4114800" y="3353689"/>
              <a:ext cx="3214967" cy="184666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456869" y="3353689"/>
              <a:ext cx="1591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Makame WMA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75047" y="1139492"/>
            <a:ext cx="4387920" cy="1293157"/>
            <a:chOff x="1975047" y="1139492"/>
            <a:chExt cx="4387920" cy="1293157"/>
          </a:xfrm>
        </p:grpSpPr>
        <p:sp>
          <p:nvSpPr>
            <p:cNvPr id="11" name="Oval 10"/>
            <p:cNvSpPr/>
            <p:nvPr/>
          </p:nvSpPr>
          <p:spPr>
            <a:xfrm>
              <a:off x="1975047" y="1846052"/>
              <a:ext cx="792342" cy="586597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369449" y="1139492"/>
              <a:ext cx="3993518" cy="996686"/>
              <a:chOff x="3898077" y="2078541"/>
              <a:chExt cx="4926664" cy="1492096"/>
            </a:xfrm>
          </p:grpSpPr>
          <p:cxnSp>
            <p:nvCxnSpPr>
              <p:cNvPr id="13" name="Straight Arrow Connector 12"/>
              <p:cNvCxnSpPr/>
              <p:nvPr/>
            </p:nvCxnSpPr>
            <p:spPr>
              <a:xfrm flipH="1">
                <a:off x="3898077" y="2424113"/>
                <a:ext cx="2758079" cy="1146524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6870698" y="2078541"/>
                <a:ext cx="1954043" cy="598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Yaeda Valley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47215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7FEB24A1-D2D6-4251-89B5-D83800F62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10" b="33063"/>
          <a:stretch>
            <a:fillRect/>
          </a:stretch>
        </p:blipFill>
        <p:spPr>
          <a:xfrm>
            <a:off x="-6348" y="28762"/>
            <a:ext cx="12457576" cy="70155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05200" y="2971800"/>
            <a:ext cx="704850" cy="67905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78FC3EFB-1533-444A-A675-C4CE101E7459}"/>
              </a:ext>
            </a:extLst>
          </p:cNvPr>
          <p:cNvSpPr txBox="1"/>
          <p:nvPr/>
        </p:nvSpPr>
        <p:spPr>
          <a:xfrm>
            <a:off x="1153693" y="908660"/>
            <a:ext cx="866176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2015</a:t>
            </a:r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4114800" y="3353689"/>
            <a:ext cx="4933467" cy="369332"/>
            <a:chOff x="4114800" y="3353689"/>
            <a:chExt cx="4933467" cy="369332"/>
          </a:xfrm>
        </p:grpSpPr>
        <p:cxnSp>
          <p:nvCxnSpPr>
            <p:cNvPr id="8" name="Straight Arrow Connector 7"/>
            <p:cNvCxnSpPr/>
            <p:nvPr/>
          </p:nvCxnSpPr>
          <p:spPr>
            <a:xfrm flipH="1" flipV="1">
              <a:off x="4114800" y="3353689"/>
              <a:ext cx="3214967" cy="184666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456869" y="3353689"/>
              <a:ext cx="1591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Makame WMA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75047" y="1139492"/>
            <a:ext cx="4387920" cy="1293157"/>
            <a:chOff x="1975047" y="1139492"/>
            <a:chExt cx="4387920" cy="1293157"/>
          </a:xfrm>
        </p:grpSpPr>
        <p:sp>
          <p:nvSpPr>
            <p:cNvPr id="12" name="Oval 11"/>
            <p:cNvSpPr/>
            <p:nvPr/>
          </p:nvSpPr>
          <p:spPr>
            <a:xfrm>
              <a:off x="1975047" y="1846052"/>
              <a:ext cx="792342" cy="586597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369449" y="1139492"/>
              <a:ext cx="3993518" cy="996686"/>
              <a:chOff x="3898077" y="2078541"/>
              <a:chExt cx="4926664" cy="149209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>
                <a:off x="3898077" y="2424113"/>
                <a:ext cx="2758079" cy="1146524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6870698" y="2078541"/>
                <a:ext cx="1954043" cy="598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Yaeda Valley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7234034" y="4156778"/>
            <a:ext cx="25703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Roboto"/>
                <a:cs typeface="Roboto"/>
              </a:rPr>
              <a:t>The rate of change is 181,035ha of woodland and forest lost per year, </a:t>
            </a:r>
            <a:r>
              <a:rPr lang="en-US" b="1">
                <a:latin typeface="Roboto"/>
                <a:cs typeface="Roboto"/>
              </a:rPr>
              <a:t>or ~</a:t>
            </a:r>
            <a:r>
              <a:rPr lang="en-US" b="1" smtClean="0">
                <a:latin typeface="Roboto"/>
                <a:cs typeface="Roboto"/>
              </a:rPr>
              <a:t>9% per annum</a:t>
            </a:r>
            <a:endParaRPr lang="en-US" b="1" dirty="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9490015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615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Yaeda te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05"/>
          <a:stretch>
            <a:fillRect/>
          </a:stretch>
        </p:blipFill>
        <p:spPr>
          <a:xfrm>
            <a:off x="1085088" y="-13771"/>
            <a:ext cx="9582912" cy="68717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0476957">
            <a:off x="4797955" y="2447024"/>
            <a:ext cx="2743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>
                <a:solidFill>
                  <a:schemeClr val="bg1"/>
                </a:solidFill>
              </a:rPr>
              <a:t>CCRO - Protected </a:t>
            </a:r>
            <a:r>
              <a:rPr lang="en-US" sz="1350" dirty="0">
                <a:solidFill>
                  <a:schemeClr val="bg1"/>
                </a:solidFill>
              </a:rPr>
              <a:t>for </a:t>
            </a:r>
            <a:r>
              <a:rPr lang="en-US" sz="1350" dirty="0" err="1">
                <a:solidFill>
                  <a:schemeClr val="bg1"/>
                </a:solidFill>
              </a:rPr>
              <a:t>Hadza</a:t>
            </a:r>
            <a:r>
              <a:rPr lang="en-US" sz="1350" dirty="0">
                <a:solidFill>
                  <a:schemeClr val="bg1"/>
                </a:solidFill>
              </a:rPr>
              <a:t> lifestyle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795233" y="2029918"/>
            <a:ext cx="7545728" cy="3083603"/>
            <a:chOff x="-1162356" y="1563556"/>
            <a:chExt cx="10060969" cy="4111469"/>
          </a:xfrm>
        </p:grpSpPr>
        <p:sp>
          <p:nvSpPr>
            <p:cNvPr id="4" name="TextBox 3"/>
            <p:cNvSpPr txBox="1"/>
            <p:nvPr/>
          </p:nvSpPr>
          <p:spPr>
            <a:xfrm>
              <a:off x="6466351" y="5274916"/>
              <a:ext cx="165447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 smtClean="0">
                  <a:solidFill>
                    <a:schemeClr val="bg1"/>
                  </a:solidFill>
                </a:rPr>
                <a:t>CCRO </a:t>
              </a:r>
              <a:r>
                <a:rPr lang="en-US" sz="1350" smtClean="0">
                  <a:solidFill>
                    <a:schemeClr val="bg1"/>
                  </a:solidFill>
                </a:rPr>
                <a:t>- Grazing</a:t>
              </a:r>
              <a:endParaRPr 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44142" y="1563556"/>
              <a:ext cx="165447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 smtClean="0">
                  <a:solidFill>
                    <a:schemeClr val="bg1"/>
                  </a:solidFill>
                </a:rPr>
                <a:t>CCRO - Grazing</a:t>
              </a:r>
              <a:endParaRPr 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-1162356" y="3352801"/>
              <a:ext cx="165447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 smtClean="0">
                  <a:solidFill>
                    <a:schemeClr val="bg1"/>
                  </a:solidFill>
                </a:rPr>
                <a:t>CCRO - Grazing</a:t>
              </a:r>
              <a:endParaRPr lang="en-US" sz="13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63047" y="3309536"/>
            <a:ext cx="7587505" cy="932708"/>
            <a:chOff x="261395" y="3269708"/>
            <a:chExt cx="10116672" cy="1243610"/>
          </a:xfrm>
        </p:grpSpPr>
        <p:sp>
          <p:nvSpPr>
            <p:cNvPr id="7" name="TextBox 6"/>
            <p:cNvSpPr txBox="1"/>
            <p:nvPr/>
          </p:nvSpPr>
          <p:spPr>
            <a:xfrm>
              <a:off x="5772741" y="4113209"/>
              <a:ext cx="138721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>
                  <a:solidFill>
                    <a:schemeClr val="bg1"/>
                  </a:solidFill>
                </a:rPr>
                <a:t>Agricultural </a:t>
              </a:r>
              <a:endParaRPr 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1395" y="3725020"/>
              <a:ext cx="138721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smtClean="0">
                  <a:solidFill>
                    <a:schemeClr val="bg1"/>
                  </a:solidFill>
                </a:rPr>
                <a:t>Agricultural</a:t>
              </a:r>
              <a:endParaRPr 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990850" y="3269708"/>
              <a:ext cx="138721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>
                  <a:solidFill>
                    <a:schemeClr val="bg1"/>
                  </a:solidFill>
                </a:rPr>
                <a:t>Agricultural </a:t>
              </a:r>
              <a:endParaRPr lang="en-US" sz="13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004716" y="-59638"/>
            <a:ext cx="3090461" cy="1248192"/>
            <a:chOff x="2037289" y="-210503"/>
            <a:chExt cx="4120614" cy="1664255"/>
          </a:xfrm>
        </p:grpSpPr>
        <p:sp>
          <p:nvSpPr>
            <p:cNvPr id="13" name="TextBox 12"/>
            <p:cNvSpPr txBox="1"/>
            <p:nvPr/>
          </p:nvSpPr>
          <p:spPr>
            <a:xfrm>
              <a:off x="3124200" y="838199"/>
              <a:ext cx="1908129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Lake </a:t>
              </a:r>
              <a:r>
                <a:rPr lang="en-US" sz="2400" dirty="0" err="1">
                  <a:solidFill>
                    <a:schemeClr val="bg1"/>
                  </a:solidFill>
                </a:rPr>
                <a:t>Eyasi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37289" y="-210503"/>
              <a:ext cx="4120614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Ngorongoro Conservation Area</a:t>
              </a:r>
            </a:p>
          </p:txBody>
        </p:sp>
      </p:grpSp>
      <p:pic>
        <p:nvPicPr>
          <p:cNvPr id="17" name="Picture 16" descr="Wh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139" y="113534"/>
            <a:ext cx="562148" cy="5530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26886" y="6100028"/>
            <a:ext cx="55529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Roboto"/>
                <a:cs typeface="Roboto"/>
              </a:rPr>
              <a:t>Land </a:t>
            </a:r>
            <a:r>
              <a:rPr lang="en-US" sz="3200" dirty="0" smtClean="0">
                <a:solidFill>
                  <a:schemeClr val="bg1"/>
                </a:solidFill>
                <a:latin typeface="Roboto"/>
                <a:cs typeface="Roboto"/>
              </a:rPr>
              <a:t>use plan </a:t>
            </a:r>
            <a:r>
              <a:rPr lang="mr-IN" sz="3200" dirty="0" smtClean="0">
                <a:solidFill>
                  <a:schemeClr val="bg1"/>
                </a:solidFill>
                <a:latin typeface="Roboto"/>
                <a:cs typeface="Roboto"/>
              </a:rPr>
              <a:t>–</a:t>
            </a:r>
            <a:r>
              <a:rPr lang="en-US" sz="3200" dirty="0" smtClean="0">
                <a:solidFill>
                  <a:schemeClr val="bg1"/>
                </a:solidFill>
                <a:latin typeface="Roboto"/>
                <a:cs typeface="Roboto"/>
              </a:rPr>
              <a:t> resource use</a:t>
            </a:r>
            <a:endParaRPr lang="en-US" sz="3200" dirty="0">
              <a:solidFill>
                <a:schemeClr val="bg1"/>
              </a:solidFill>
              <a:latin typeface="Roboto"/>
              <a:cs typeface="Roboto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505200" y="1388533"/>
            <a:ext cx="4741333" cy="2438400"/>
          </a:xfrm>
          <a:custGeom>
            <a:avLst/>
            <a:gdLst>
              <a:gd name="connsiteX0" fmla="*/ 4030133 w 4741333"/>
              <a:gd name="connsiteY0" fmla="*/ 0 h 2438400"/>
              <a:gd name="connsiteX1" fmla="*/ 2184400 w 4741333"/>
              <a:gd name="connsiteY1" fmla="*/ 728134 h 2438400"/>
              <a:gd name="connsiteX2" fmla="*/ 2235200 w 4741333"/>
              <a:gd name="connsiteY2" fmla="*/ 948267 h 2438400"/>
              <a:gd name="connsiteX3" fmla="*/ 592667 w 4741333"/>
              <a:gd name="connsiteY3" fmla="*/ 1303867 h 2438400"/>
              <a:gd name="connsiteX4" fmla="*/ 0 w 4741333"/>
              <a:gd name="connsiteY4" fmla="*/ 1574800 h 2438400"/>
              <a:gd name="connsiteX5" fmla="*/ 84667 w 4741333"/>
              <a:gd name="connsiteY5" fmla="*/ 1913467 h 2438400"/>
              <a:gd name="connsiteX6" fmla="*/ 304800 w 4741333"/>
              <a:gd name="connsiteY6" fmla="*/ 2065867 h 2438400"/>
              <a:gd name="connsiteX7" fmla="*/ 270933 w 4741333"/>
              <a:gd name="connsiteY7" fmla="*/ 2319867 h 2438400"/>
              <a:gd name="connsiteX8" fmla="*/ 355600 w 4741333"/>
              <a:gd name="connsiteY8" fmla="*/ 2438400 h 2438400"/>
              <a:gd name="connsiteX9" fmla="*/ 1117600 w 4741333"/>
              <a:gd name="connsiteY9" fmla="*/ 1964267 h 2438400"/>
              <a:gd name="connsiteX10" fmla="*/ 3048000 w 4741333"/>
              <a:gd name="connsiteY10" fmla="*/ 1693334 h 2438400"/>
              <a:gd name="connsiteX11" fmla="*/ 3843867 w 4741333"/>
              <a:gd name="connsiteY11" fmla="*/ 1253067 h 2438400"/>
              <a:gd name="connsiteX12" fmla="*/ 4080933 w 4741333"/>
              <a:gd name="connsiteY12" fmla="*/ 660400 h 2438400"/>
              <a:gd name="connsiteX13" fmla="*/ 4741333 w 4741333"/>
              <a:gd name="connsiteY13" fmla="*/ 287867 h 2438400"/>
              <a:gd name="connsiteX14" fmla="*/ 4030133 w 4741333"/>
              <a:gd name="connsiteY14" fmla="*/ 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41333" h="2438400">
                <a:moveTo>
                  <a:pt x="4030133" y="0"/>
                </a:moveTo>
                <a:lnTo>
                  <a:pt x="2184400" y="728134"/>
                </a:lnTo>
                <a:lnTo>
                  <a:pt x="2235200" y="948267"/>
                </a:lnTo>
                <a:lnTo>
                  <a:pt x="592667" y="1303867"/>
                </a:lnTo>
                <a:lnTo>
                  <a:pt x="0" y="1574800"/>
                </a:lnTo>
                <a:lnTo>
                  <a:pt x="84667" y="1913467"/>
                </a:lnTo>
                <a:lnTo>
                  <a:pt x="304800" y="2065867"/>
                </a:lnTo>
                <a:lnTo>
                  <a:pt x="270933" y="2319867"/>
                </a:lnTo>
                <a:lnTo>
                  <a:pt x="355600" y="2438400"/>
                </a:lnTo>
                <a:lnTo>
                  <a:pt x="1117600" y="1964267"/>
                </a:lnTo>
                <a:lnTo>
                  <a:pt x="3048000" y="1693334"/>
                </a:lnTo>
                <a:lnTo>
                  <a:pt x="3843867" y="1253067"/>
                </a:lnTo>
                <a:lnTo>
                  <a:pt x="4080933" y="660400"/>
                </a:lnTo>
                <a:lnTo>
                  <a:pt x="4741333" y="287867"/>
                </a:lnTo>
                <a:lnTo>
                  <a:pt x="4030133" y="0"/>
                </a:lnTo>
                <a:close/>
              </a:path>
            </a:pathLst>
          </a:custGeom>
          <a:noFill/>
          <a:ln w="44450">
            <a:solidFill>
              <a:srgbClr val="FF0000"/>
            </a:solidFill>
          </a:ln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189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177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1999" cy="812799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51" y="1542198"/>
            <a:ext cx="11621736" cy="49650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8251" y="288658"/>
            <a:ext cx="11621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Roboto"/>
                <a:cs typeface="Roboto"/>
              </a:rPr>
              <a:t>Land cover change from Acacia woodland to agriculture in Yaeda </a:t>
            </a:r>
            <a:r>
              <a:rPr lang="mr-IN" sz="2400" dirty="0" smtClean="0">
                <a:latin typeface="Roboto"/>
                <a:cs typeface="Roboto"/>
              </a:rPr>
              <a:t>–</a:t>
            </a:r>
            <a:r>
              <a:rPr lang="en-US" sz="2400" dirty="0" smtClean="0">
                <a:latin typeface="Roboto"/>
                <a:cs typeface="Roboto"/>
              </a:rPr>
              <a:t> </a:t>
            </a:r>
            <a:r>
              <a:rPr lang="en-US" sz="2400" dirty="0" smtClean="0">
                <a:solidFill>
                  <a:srgbClr val="6AAC20"/>
                </a:solidFill>
                <a:latin typeface="Roboto"/>
                <a:cs typeface="Roboto"/>
              </a:rPr>
              <a:t>2000 to 2005</a:t>
            </a:r>
            <a:endParaRPr lang="en-US" sz="2400" dirty="0">
              <a:solidFill>
                <a:srgbClr val="6AAC20"/>
              </a:solidFill>
              <a:latin typeface="Roboto"/>
              <a:cs typeface="Roboto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2387600" y="3952240"/>
            <a:ext cx="1046480" cy="1229360"/>
          </a:xfrm>
          <a:custGeom>
            <a:avLst/>
            <a:gdLst>
              <a:gd name="connsiteX0" fmla="*/ 0 w 1046480"/>
              <a:gd name="connsiteY0" fmla="*/ 558800 h 1229360"/>
              <a:gd name="connsiteX1" fmla="*/ 355600 w 1046480"/>
              <a:gd name="connsiteY1" fmla="*/ 1229360 h 1229360"/>
              <a:gd name="connsiteX2" fmla="*/ 721360 w 1046480"/>
              <a:gd name="connsiteY2" fmla="*/ 1076960 h 1229360"/>
              <a:gd name="connsiteX3" fmla="*/ 1046480 w 1046480"/>
              <a:gd name="connsiteY3" fmla="*/ 436880 h 1229360"/>
              <a:gd name="connsiteX4" fmla="*/ 721360 w 1046480"/>
              <a:gd name="connsiteY4" fmla="*/ 0 h 1229360"/>
              <a:gd name="connsiteX5" fmla="*/ 629920 w 1046480"/>
              <a:gd name="connsiteY5" fmla="*/ 60960 h 1229360"/>
              <a:gd name="connsiteX6" fmla="*/ 538480 w 1046480"/>
              <a:gd name="connsiteY6" fmla="*/ 375920 h 1229360"/>
              <a:gd name="connsiteX7" fmla="*/ 60960 w 1046480"/>
              <a:gd name="connsiteY7" fmla="*/ 548640 h 1229360"/>
              <a:gd name="connsiteX8" fmla="*/ 60960 w 1046480"/>
              <a:gd name="connsiteY8" fmla="*/ 548640 h 122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480" h="1229360">
                <a:moveTo>
                  <a:pt x="0" y="558800"/>
                </a:moveTo>
                <a:lnTo>
                  <a:pt x="355600" y="1229360"/>
                </a:lnTo>
                <a:lnTo>
                  <a:pt x="721360" y="1076960"/>
                </a:lnTo>
                <a:lnTo>
                  <a:pt x="1046480" y="436880"/>
                </a:lnTo>
                <a:lnTo>
                  <a:pt x="721360" y="0"/>
                </a:lnTo>
                <a:lnTo>
                  <a:pt x="629920" y="60960"/>
                </a:lnTo>
                <a:lnTo>
                  <a:pt x="538480" y="375920"/>
                </a:lnTo>
                <a:lnTo>
                  <a:pt x="60960" y="548640"/>
                </a:lnTo>
                <a:lnTo>
                  <a:pt x="60960" y="548640"/>
                </a:ln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06800" y="3285347"/>
            <a:ext cx="117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CCRO - </a:t>
            </a:r>
            <a:r>
              <a:rPr lang="en-US" sz="1400" dirty="0" err="1" smtClean="0"/>
              <a:t>Hadza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9540240" y="3290502"/>
            <a:ext cx="117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CCRO - </a:t>
            </a:r>
            <a:r>
              <a:rPr lang="en-US" sz="1400" dirty="0" err="1" smtClean="0"/>
              <a:t>Hadza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101521" y="3776762"/>
            <a:ext cx="1079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mtClean="0"/>
              <a:t>CCRO - Grazing </a:t>
            </a:r>
            <a:endParaRPr lang="en-US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7953681" y="3842663"/>
            <a:ext cx="1079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mtClean="0"/>
              <a:t>CCRO - Grazing 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2580132" y="4363764"/>
            <a:ext cx="7633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mtClean="0"/>
              <a:t>Agriculture</a:t>
            </a:r>
            <a:endParaRPr lang="en-US" sz="1000"/>
          </a:p>
        </p:txBody>
      </p:sp>
      <p:sp>
        <p:nvSpPr>
          <p:cNvPr id="15" name="TextBox 14"/>
          <p:cNvSpPr txBox="1"/>
          <p:nvPr/>
        </p:nvSpPr>
        <p:spPr>
          <a:xfrm>
            <a:off x="8527652" y="4370078"/>
            <a:ext cx="7633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mtClean="0"/>
              <a:t>Agriculture</a:t>
            </a:r>
            <a:endParaRPr lang="en-US" sz="1000"/>
          </a:p>
        </p:txBody>
      </p:sp>
      <p:grpSp>
        <p:nvGrpSpPr>
          <p:cNvPr id="19" name="Group 18"/>
          <p:cNvGrpSpPr/>
          <p:nvPr/>
        </p:nvGrpSpPr>
        <p:grpSpPr>
          <a:xfrm>
            <a:off x="9841939" y="2540760"/>
            <a:ext cx="1547421" cy="1175802"/>
            <a:chOff x="9841939" y="2540760"/>
            <a:chExt cx="1547421" cy="1175802"/>
          </a:xfrm>
        </p:grpSpPr>
        <p:cxnSp>
          <p:nvCxnSpPr>
            <p:cNvPr id="11" name="Straight Arrow Connector 10"/>
            <p:cNvCxnSpPr/>
            <p:nvPr/>
          </p:nvCxnSpPr>
          <p:spPr>
            <a:xfrm flipH="1" flipV="1">
              <a:off x="11366590" y="2540760"/>
              <a:ext cx="22770" cy="59868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10865963" y="2825240"/>
              <a:ext cx="22770" cy="59868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9841939" y="3117882"/>
              <a:ext cx="22770" cy="59868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9075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0" y="1605782"/>
            <a:ext cx="11780510" cy="48919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8251" y="288658"/>
            <a:ext cx="11621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Roboto"/>
                <a:cs typeface="Roboto"/>
              </a:rPr>
              <a:t>Land cover change from Acacia woodland to agriculture in Yaeda </a:t>
            </a:r>
            <a:r>
              <a:rPr lang="mr-IN" sz="2400" dirty="0" smtClean="0">
                <a:latin typeface="Roboto"/>
                <a:cs typeface="Roboto"/>
              </a:rPr>
              <a:t>–</a:t>
            </a:r>
            <a:r>
              <a:rPr lang="en-US" sz="2400" dirty="0" smtClean="0">
                <a:latin typeface="Roboto"/>
                <a:cs typeface="Roboto"/>
              </a:rPr>
              <a:t> </a:t>
            </a:r>
            <a:r>
              <a:rPr lang="en-US" sz="2400" dirty="0" smtClean="0">
                <a:solidFill>
                  <a:srgbClr val="6AAC20"/>
                </a:solidFill>
                <a:latin typeface="Roboto"/>
                <a:cs typeface="Roboto"/>
              </a:rPr>
              <a:t>2005 to 2015</a:t>
            </a:r>
            <a:endParaRPr lang="en-US" sz="2400" dirty="0">
              <a:solidFill>
                <a:srgbClr val="6AAC20"/>
              </a:solidFill>
              <a:latin typeface="Roboto"/>
              <a:cs typeface="Robot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54339" y="3900957"/>
            <a:ext cx="1079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mtClean="0"/>
              <a:t>CCRO - Grazing 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7981711" y="3900957"/>
            <a:ext cx="1079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mtClean="0"/>
              <a:t>CCRO - Grazing </a:t>
            </a:r>
            <a:endParaRPr lang="en-US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3637280" y="3343699"/>
            <a:ext cx="117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CCRO - </a:t>
            </a:r>
            <a:r>
              <a:rPr lang="en-US" sz="1400" dirty="0" err="1" smtClean="0"/>
              <a:t>Hadza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9496818" y="3368264"/>
            <a:ext cx="117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CCRO - </a:t>
            </a:r>
            <a:r>
              <a:rPr lang="en-US" sz="1400" dirty="0" err="1" smtClean="0"/>
              <a:t>Hadza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2674797" y="4441225"/>
            <a:ext cx="7633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mtClean="0"/>
              <a:t>Agriculture</a:t>
            </a:r>
            <a:endParaRPr lang="en-US" sz="1000"/>
          </a:p>
        </p:txBody>
      </p:sp>
      <p:sp>
        <p:nvSpPr>
          <p:cNvPr id="16" name="TextBox 15"/>
          <p:cNvSpPr txBox="1"/>
          <p:nvPr/>
        </p:nvSpPr>
        <p:spPr>
          <a:xfrm>
            <a:off x="8602296" y="4403208"/>
            <a:ext cx="7633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mtClean="0"/>
              <a:t>Agriculture</a:t>
            </a:r>
            <a:endParaRPr lang="en-US" sz="100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5207090" y="2840100"/>
            <a:ext cx="22770" cy="5986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5482725" y="2540760"/>
            <a:ext cx="22770" cy="5986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3914547" y="3139440"/>
            <a:ext cx="22770" cy="5986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3276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tras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15006" cy="814333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nal Ma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004" y="0"/>
            <a:ext cx="9687469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66154" y="374856"/>
            <a:ext cx="2595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cs typeface="Roboto"/>
              </a:rPr>
              <a:t>No land use planning </a:t>
            </a:r>
          </a:p>
          <a:p>
            <a:r>
              <a:rPr lang="en-US" b="1" dirty="0" smtClean="0">
                <a:cs typeface="Roboto"/>
              </a:rPr>
              <a:t>2.1%/year and increasing</a:t>
            </a:r>
            <a:endParaRPr lang="en-US" b="1" dirty="0">
              <a:cs typeface="Robot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99189" y="3719339"/>
            <a:ext cx="3747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cs typeface="Roboto"/>
              </a:rPr>
              <a:t>VLUP + CCRO with no enforcement</a:t>
            </a:r>
          </a:p>
          <a:p>
            <a:r>
              <a:rPr lang="en-US" b="1" dirty="0" smtClean="0">
                <a:cs typeface="Roboto"/>
              </a:rPr>
              <a:t>0.26%/year and increasing</a:t>
            </a:r>
            <a:endParaRPr lang="en-US" b="1" dirty="0">
              <a:cs typeface="Robot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99189" y="4411836"/>
            <a:ext cx="3198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cs typeface="Roboto"/>
              </a:rPr>
              <a:t>VLUP + CCRO with enforcement</a:t>
            </a:r>
          </a:p>
          <a:p>
            <a:r>
              <a:rPr lang="en-US" b="1" dirty="0" smtClean="0">
                <a:cs typeface="Roboto"/>
              </a:rPr>
              <a:t>0.1%/year and decreasing</a:t>
            </a:r>
            <a:endParaRPr lang="en-US" b="1" dirty="0">
              <a:cs typeface="Robot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466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064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0"/>
            <a:ext cx="8814253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0"/>
            <a:ext cx="1000021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86135" y="254001"/>
            <a:ext cx="4005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Revenue to communities 2012-2017</a:t>
            </a:r>
          </a:p>
          <a:p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USD 218,876</a:t>
            </a:r>
            <a:endParaRPr lang="en-US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MG_4988 Nicol Ragland.jpg"/>
          <p:cNvPicPr>
            <a:picLocks noChangeAspect="1"/>
          </p:cNvPicPr>
          <p:nvPr/>
        </p:nvPicPr>
        <p:blipFill>
          <a:blip r:embed="rId2"/>
          <a:srcRect t="9792"/>
          <a:stretch>
            <a:fillRect/>
          </a:stretch>
        </p:blipFill>
        <p:spPr>
          <a:xfrm>
            <a:off x="0" y="0"/>
            <a:ext cx="12192000" cy="733213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0016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00162" y="152400"/>
            <a:ext cx="66547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Northern Tanzania Rangelands Initiative focal area</a:t>
            </a:r>
          </a:p>
          <a:p>
            <a:endParaRPr lang="en-US" dirty="0"/>
          </a:p>
          <a:p>
            <a:r>
              <a:rPr lang="en-US" dirty="0" smtClean="0"/>
              <a:t>1 million acres (400,000 km2)</a:t>
            </a:r>
          </a:p>
          <a:p>
            <a:endParaRPr lang="en-US" dirty="0"/>
          </a:p>
          <a:p>
            <a:r>
              <a:rPr lang="en-US" dirty="0" smtClean="0"/>
              <a:t>Five National Parks</a:t>
            </a:r>
          </a:p>
          <a:p>
            <a:endParaRPr lang="en-US" dirty="0"/>
          </a:p>
          <a:p>
            <a:r>
              <a:rPr lang="en-US" dirty="0" smtClean="0"/>
              <a:t>2 UNESCO sites</a:t>
            </a:r>
          </a:p>
          <a:p>
            <a:endParaRPr lang="en-US" dirty="0"/>
          </a:p>
          <a:p>
            <a:r>
              <a:rPr lang="en-US" dirty="0" smtClean="0"/>
              <a:t>15 Forest Reserves </a:t>
            </a:r>
          </a:p>
          <a:p>
            <a:endParaRPr lang="en-US" dirty="0"/>
          </a:p>
          <a:p>
            <a:r>
              <a:rPr lang="en-US" dirty="0" smtClean="0"/>
              <a:t>Ngorongoro Conservation Area</a:t>
            </a:r>
          </a:p>
          <a:p>
            <a:endParaRPr lang="en-US" dirty="0"/>
          </a:p>
          <a:p>
            <a:r>
              <a:rPr lang="en-US" dirty="0" smtClean="0"/>
              <a:t>Makame WMA, the largest community conservation area in Tanzania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833" y="4367451"/>
            <a:ext cx="3156663" cy="225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668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807" y="7937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6AAC20"/>
                </a:solidFill>
                <a:latin typeface="Roboto"/>
                <a:cs typeface="Roboto"/>
              </a:rPr>
              <a:t>Our Approach</a:t>
            </a:r>
            <a:endParaRPr lang="en-US" b="1" dirty="0">
              <a:solidFill>
                <a:srgbClr val="6AAC20"/>
              </a:solidFill>
              <a:latin typeface="Roboto"/>
              <a:cs typeface="Robot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xmlns:mv="urn:schemas-microsoft-com:mac:vml" xmlns:mc="http://schemas.openxmlformats.org/markup-compatibility/2006" id="{4DB39424-4533-411E-B502-B6C3A3A96A06}"/>
              </a:ext>
            </a:extLst>
          </p:cNvPr>
          <p:cNvSpPr txBox="1"/>
          <p:nvPr/>
        </p:nvSpPr>
        <p:spPr>
          <a:xfrm>
            <a:off x="1625005" y="4745604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Roboto"/>
                <a:cs typeface="Roboto"/>
              </a:rPr>
              <a:t>Secure communal rights</a:t>
            </a:r>
            <a:endParaRPr lang="en-GB" sz="2000" dirty="0">
              <a:latin typeface="Roboto"/>
              <a:cs typeface="Robo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xmlns:mv="urn:schemas-microsoft-com:mac:vml" xmlns:mc="http://schemas.openxmlformats.org/markup-compatibility/2006" id="{096A2D6A-DBB0-4F20-A34C-CF1051DC6FDB}"/>
              </a:ext>
            </a:extLst>
          </p:cNvPr>
          <p:cNvSpPr txBox="1"/>
          <p:nvPr/>
        </p:nvSpPr>
        <p:spPr>
          <a:xfrm>
            <a:off x="5398106" y="4764848"/>
            <a:ext cx="1657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oboto"/>
                <a:cs typeface="Roboto"/>
              </a:rPr>
              <a:t>Strengthen </a:t>
            </a:r>
            <a:r>
              <a:rPr lang="en-US" sz="2000" dirty="0" smtClean="0">
                <a:latin typeface="Roboto"/>
                <a:cs typeface="Roboto"/>
              </a:rPr>
              <a:t>governance</a:t>
            </a:r>
            <a:endParaRPr lang="en-GB" sz="2000" dirty="0">
              <a:latin typeface="Roboto"/>
              <a:cs typeface="Roboto"/>
            </a:endParaRPr>
          </a:p>
        </p:txBody>
      </p:sp>
      <p:pic>
        <p:nvPicPr>
          <p:cNvPr id="13" name="Picture 12" descr="Circle.jpg"/>
          <p:cNvPicPr>
            <a:picLocks noChangeAspect="1"/>
          </p:cNvPicPr>
          <p:nvPr/>
        </p:nvPicPr>
        <p:blipFill>
          <a:blip r:embed="rId2"/>
          <a:srcRect l="8920"/>
          <a:stretch>
            <a:fillRect/>
          </a:stretch>
        </p:blipFill>
        <p:spPr>
          <a:xfrm>
            <a:off x="0" y="1506696"/>
            <a:ext cx="4865425" cy="2884965"/>
          </a:xfrm>
          <a:prstGeom prst="rect">
            <a:avLst/>
          </a:prstGeom>
        </p:spPr>
      </p:pic>
      <p:pic>
        <p:nvPicPr>
          <p:cNvPr id="9" name="Picture 8" descr="Circl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341" y="1506696"/>
            <a:ext cx="4327448" cy="2884965"/>
          </a:xfrm>
          <a:prstGeom prst="rect">
            <a:avLst/>
          </a:prstGeom>
        </p:spPr>
      </p:pic>
      <p:pic>
        <p:nvPicPr>
          <p:cNvPr id="10" name="Picture 9" descr="Circle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0792" y="1439554"/>
            <a:ext cx="4378891" cy="29096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23900" y="4745604"/>
            <a:ext cx="15409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Roboto"/>
                <a:cs typeface="Roboto"/>
              </a:rPr>
              <a:t>Increase community benefits</a:t>
            </a:r>
            <a:endParaRPr lang="en-US" sz="2000" dirty="0">
              <a:latin typeface="Roboto"/>
              <a:cs typeface="Roboto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7637002" y="2894383"/>
            <a:ext cx="688266" cy="54694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/>
          <p:cNvCxnSpPr/>
          <p:nvPr/>
        </p:nvCxnSpPr>
        <p:spPr>
          <a:xfrm>
            <a:off x="1726625" y="4726360"/>
            <a:ext cx="944997" cy="6352"/>
          </a:xfrm>
          <a:prstGeom prst="line">
            <a:avLst/>
          </a:prstGeom>
          <a:ln w="73025" cap="flat" cmpd="sng" algn="ctr">
            <a:solidFill>
              <a:srgbClr val="6AAC2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497395" y="4742428"/>
            <a:ext cx="944997" cy="6352"/>
          </a:xfrm>
          <a:prstGeom prst="line">
            <a:avLst/>
          </a:prstGeom>
          <a:ln w="73025" cap="flat" cmpd="sng" algn="ctr">
            <a:solidFill>
              <a:srgbClr val="6AAC2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208565" y="4739252"/>
            <a:ext cx="944997" cy="6352"/>
          </a:xfrm>
          <a:prstGeom prst="line">
            <a:avLst/>
          </a:prstGeom>
          <a:ln w="73025" cap="flat" cmpd="sng" algn="ctr">
            <a:solidFill>
              <a:srgbClr val="6AAC2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ight Arrow 29"/>
          <p:cNvSpPr/>
          <p:nvPr/>
        </p:nvSpPr>
        <p:spPr>
          <a:xfrm>
            <a:off x="3730341" y="2894383"/>
            <a:ext cx="688266" cy="54694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3" name="Picture 32" descr="Bord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9725" y="6408177"/>
            <a:ext cx="5502275" cy="44982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733"/>
            <a:ext cx="10515600" cy="1168400"/>
          </a:xfrm>
        </p:spPr>
        <p:txBody>
          <a:bodyPr/>
          <a:lstStyle/>
          <a:p>
            <a:r>
              <a:rPr lang="en-US" b="1" dirty="0" smtClean="0">
                <a:solidFill>
                  <a:srgbClr val="6AAC20"/>
                </a:solidFill>
                <a:latin typeface="Roboto"/>
                <a:cs typeface="Roboto"/>
              </a:rPr>
              <a:t>Benefits of Land Use Plans</a:t>
            </a:r>
            <a:endParaRPr lang="en-US" b="1" dirty="0">
              <a:solidFill>
                <a:srgbClr val="6AAC20"/>
              </a:solidFill>
              <a:latin typeface="Roboto"/>
              <a:cs typeface="Roboto"/>
            </a:endParaRPr>
          </a:p>
        </p:txBody>
      </p:sp>
      <p:pic>
        <p:nvPicPr>
          <p:cNvPr id="6" name="Picture 5" descr="Squar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990" y="1428573"/>
            <a:ext cx="6261974" cy="4599472"/>
          </a:xfrm>
          <a:prstGeom prst="rect">
            <a:avLst/>
          </a:prstGeom>
        </p:spPr>
      </p:pic>
      <p:pic>
        <p:nvPicPr>
          <p:cNvPr id="11" name="Picture 10" descr="Bor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725" y="6408177"/>
            <a:ext cx="5502275" cy="44982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-10-04 12.10.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032001" y="-3414192"/>
            <a:ext cx="16256004" cy="1219200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212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5733" y="524931"/>
            <a:ext cx="4758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Roboto"/>
                <a:cs typeface="Roboto"/>
              </a:rPr>
              <a:t>Combined Village Land Use Plans in the Yaeda Valley</a:t>
            </a:r>
            <a:endParaRPr lang="en-US" sz="2400" b="1" dirty="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2821137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4039</TotalTime>
  <Words>694</Words>
  <Application>Microsoft Macintosh PowerPoint</Application>
  <PresentationFormat>Widescreen</PresentationFormat>
  <Paragraphs>148</Paragraphs>
  <Slides>33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Calibri</vt:lpstr>
      <vt:lpstr>Calibri Light</vt:lpstr>
      <vt:lpstr>Mangal</vt:lpstr>
      <vt:lpstr>Roboto</vt:lpstr>
      <vt:lpstr>Wingdings</vt:lpstr>
      <vt:lpstr>Arial</vt:lpstr>
      <vt:lpstr>Office Theme</vt:lpstr>
      <vt:lpstr>Advancing Indigenous Land Rights and Conservation Through New Markets and Partnerships </vt:lpstr>
      <vt:lpstr>PowerPoint Presentation</vt:lpstr>
      <vt:lpstr>PowerPoint Presentation</vt:lpstr>
      <vt:lpstr>PowerPoint Presentation</vt:lpstr>
      <vt:lpstr>Our Approach</vt:lpstr>
      <vt:lpstr>Benefits of Land Use Plans</vt:lpstr>
      <vt:lpstr>PowerPoint Presentation</vt:lpstr>
      <vt:lpstr>PowerPoint Presentation</vt:lpstr>
      <vt:lpstr>PowerPoint Presentation</vt:lpstr>
      <vt:lpstr>Certificate of Customary  Right of Occupancy (CCRO) </vt:lpstr>
      <vt:lpstr>PowerPoint Presentation</vt:lpstr>
      <vt:lpstr>PowerPoint Presentation</vt:lpstr>
      <vt:lpstr>PowerPoint Presentation</vt:lpstr>
      <vt:lpstr>Challenges</vt:lpstr>
      <vt:lpstr>Recommendations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Baker</dc:creator>
  <cp:lastModifiedBy>Marc Baker</cp:lastModifiedBy>
  <cp:revision>78</cp:revision>
  <dcterms:created xsi:type="dcterms:W3CDTF">2018-04-12T11:17:57Z</dcterms:created>
  <dcterms:modified xsi:type="dcterms:W3CDTF">2018-04-16T19:33:47Z</dcterms:modified>
</cp:coreProperties>
</file>