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333" r:id="rId2"/>
    <p:sldId id="334" r:id="rId3"/>
    <p:sldId id="335" r:id="rId4"/>
    <p:sldId id="336" r:id="rId5"/>
    <p:sldId id="307" r:id="rId6"/>
    <p:sldId id="309" r:id="rId7"/>
    <p:sldId id="310" r:id="rId8"/>
    <p:sldId id="311" r:id="rId9"/>
    <p:sldId id="312" r:id="rId10"/>
    <p:sldId id="315" r:id="rId11"/>
    <p:sldId id="320" r:id="rId12"/>
    <p:sldId id="321" r:id="rId13"/>
    <p:sldId id="314" r:id="rId14"/>
    <p:sldId id="322" r:id="rId15"/>
    <p:sldId id="337" r:id="rId16"/>
    <p:sldId id="338" r:id="rId17"/>
    <p:sldId id="341" r:id="rId18"/>
    <p:sldId id="339" r:id="rId19"/>
    <p:sldId id="343" r:id="rId20"/>
    <p:sldId id="342" r:id="rId21"/>
    <p:sldId id="340" r:id="rId22"/>
    <p:sldId id="346" r:id="rId23"/>
    <p:sldId id="347" r:id="rId24"/>
    <p:sldId id="323" r:id="rId25"/>
    <p:sldId id="324" r:id="rId26"/>
    <p:sldId id="326" r:id="rId27"/>
    <p:sldId id="331" r:id="rId28"/>
    <p:sldId id="330" r:id="rId29"/>
    <p:sldId id="352" r:id="rId30"/>
    <p:sldId id="290" r:id="rId31"/>
    <p:sldId id="257" r:id="rId32"/>
    <p:sldId id="279" r:id="rId33"/>
    <p:sldId id="301" r:id="rId34"/>
    <p:sldId id="280" r:id="rId35"/>
    <p:sldId id="260" r:id="rId36"/>
    <p:sldId id="286" r:id="rId37"/>
    <p:sldId id="263" r:id="rId38"/>
    <p:sldId id="351" r:id="rId39"/>
    <p:sldId id="268" r:id="rId40"/>
    <p:sldId id="288" r:id="rId41"/>
    <p:sldId id="304" r:id="rId42"/>
    <p:sldId id="258" r:id="rId43"/>
    <p:sldId id="329" r:id="rId44"/>
    <p:sldId id="349" r:id="rId45"/>
    <p:sldId id="29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4" autoAdjust="0"/>
    <p:restoredTop sz="80160" autoAdjust="0"/>
  </p:normalViewPr>
  <p:slideViewPr>
    <p:cSldViewPr snapToGrid="0">
      <p:cViewPr varScale="1">
        <p:scale>
          <a:sx n="104" d="100"/>
          <a:sy n="104" d="100"/>
        </p:scale>
        <p:origin x="1288" y="192"/>
      </p:cViewPr>
      <p:guideLst/>
    </p:cSldViewPr>
  </p:slideViewPr>
  <p:notesTextViewPr>
    <p:cViewPr>
      <p:scale>
        <a:sx n="33" d="100"/>
        <a:sy n="33" d="100"/>
      </p:scale>
      <p:origin x="0" y="0"/>
    </p:cViewPr>
  </p:notesTextViewPr>
  <p:sorterViewPr>
    <p:cViewPr>
      <p:scale>
        <a:sx n="60" d="100"/>
        <a:sy n="60" d="100"/>
      </p:scale>
      <p:origin x="0" y="-74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andintern\Documents\SoPA%20-%20Uganda.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noFill/>
            </a:ln>
          </c:spPr>
          <c:explosion val="1"/>
          <c:dPt>
            <c:idx val="0"/>
            <c:bubble3D val="0"/>
            <c:spPr>
              <a:solidFill>
                <a:schemeClr val="accent1"/>
              </a:solidFill>
              <a:ln w="19050">
                <a:noFill/>
              </a:ln>
              <a:effectLst/>
            </c:spPr>
            <c:extLst>
              <c:ext xmlns:c16="http://schemas.microsoft.com/office/drawing/2014/chart" uri="{C3380CC4-5D6E-409C-BE32-E72D297353CC}">
                <c16:uniqueId val="{00000001-D712-415E-80E2-EA47805EFA79}"/>
              </c:ext>
            </c:extLst>
          </c:dPt>
          <c:dPt>
            <c:idx val="1"/>
            <c:bubble3D val="0"/>
            <c:spPr>
              <a:solidFill>
                <a:schemeClr val="accent2"/>
              </a:solidFill>
              <a:ln w="19050">
                <a:noFill/>
              </a:ln>
              <a:effectLst/>
            </c:spPr>
            <c:extLst>
              <c:ext xmlns:c16="http://schemas.microsoft.com/office/drawing/2014/chart" uri="{C3380CC4-5D6E-409C-BE32-E72D297353CC}">
                <c16:uniqueId val="{00000003-D712-415E-80E2-EA47805EFA79}"/>
              </c:ext>
            </c:extLst>
          </c:dPt>
          <c:dPt>
            <c:idx val="2"/>
            <c:bubble3D val="0"/>
            <c:spPr>
              <a:solidFill>
                <a:schemeClr val="accent3"/>
              </a:solidFill>
              <a:ln w="19050">
                <a:noFill/>
              </a:ln>
              <a:effectLst/>
            </c:spPr>
            <c:extLst>
              <c:ext xmlns:c16="http://schemas.microsoft.com/office/drawing/2014/chart" uri="{C3380CC4-5D6E-409C-BE32-E72D297353CC}">
                <c16:uniqueId val="{00000005-D712-415E-80E2-EA47805EFA79}"/>
              </c:ext>
            </c:extLst>
          </c:dPt>
          <c:dPt>
            <c:idx val="3"/>
            <c:bubble3D val="0"/>
            <c:spPr>
              <a:solidFill>
                <a:schemeClr val="accent4"/>
              </a:solidFill>
              <a:ln w="19050">
                <a:noFill/>
              </a:ln>
              <a:effectLst/>
            </c:spPr>
            <c:extLst>
              <c:ext xmlns:c16="http://schemas.microsoft.com/office/drawing/2014/chart" uri="{C3380CC4-5D6E-409C-BE32-E72D297353CC}">
                <c16:uniqueId val="{00000007-D712-415E-80E2-EA47805EFA79}"/>
              </c:ext>
            </c:extLst>
          </c:dPt>
          <c:dPt>
            <c:idx val="4"/>
            <c:bubble3D val="0"/>
            <c:spPr>
              <a:solidFill>
                <a:schemeClr val="accent5"/>
              </a:solidFill>
              <a:ln w="19050">
                <a:noFill/>
              </a:ln>
              <a:effectLst/>
            </c:spPr>
            <c:extLst>
              <c:ext xmlns:c16="http://schemas.microsoft.com/office/drawing/2014/chart" uri="{C3380CC4-5D6E-409C-BE32-E72D297353CC}">
                <c16:uniqueId val="{00000009-D712-415E-80E2-EA47805EFA79}"/>
              </c:ext>
            </c:extLst>
          </c:dPt>
          <c:dLbls>
            <c:dLbl>
              <c:idx val="0"/>
              <c:layout>
                <c:manualLayout>
                  <c:x val="0"/>
                  <c:y val="0.1869632457997191"/>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712-415E-80E2-EA47805EFA79}"/>
                </c:ext>
              </c:extLst>
            </c:dLbl>
            <c:dLbl>
              <c:idx val="4"/>
              <c:layout>
                <c:manualLayout>
                  <c:x val="2.769363685268577E-2"/>
                  <c:y val="-4.5766590389016018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712-415E-80E2-EA47805EFA7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Source Sans Pro" panose="020B0503030403020204"/>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extLst>
          </c:dLbls>
          <c:cat>
            <c:strRef>
              <c:f>UWA!$B$5:$B$9</c:f>
              <c:strCache>
                <c:ptCount val="5"/>
                <c:pt idx="0">
                  <c:v>Gorilla Tracking</c:v>
                </c:pt>
                <c:pt idx="1">
                  <c:v>Entrance Visitor</c:v>
                </c:pt>
                <c:pt idx="2">
                  <c:v>Chimp Tracking</c:v>
                </c:pt>
                <c:pt idx="3">
                  <c:v>Concession income</c:v>
                </c:pt>
                <c:pt idx="4">
                  <c:v>Launch hire</c:v>
                </c:pt>
              </c:strCache>
            </c:strRef>
          </c:cat>
          <c:val>
            <c:numRef>
              <c:f>UWA!$D$5:$D$9</c:f>
              <c:numCache>
                <c:formatCode>#,##0</c:formatCode>
                <c:ptCount val="5"/>
                <c:pt idx="0">
                  <c:v>6040933</c:v>
                </c:pt>
                <c:pt idx="1">
                  <c:v>2621892</c:v>
                </c:pt>
                <c:pt idx="2">
                  <c:v>1016979</c:v>
                </c:pt>
                <c:pt idx="3">
                  <c:v>422073</c:v>
                </c:pt>
                <c:pt idx="4">
                  <c:v>302304</c:v>
                </c:pt>
              </c:numCache>
            </c:numRef>
          </c:val>
          <c:extLst>
            <c:ext xmlns:c16="http://schemas.microsoft.com/office/drawing/2014/chart" uri="{C3380CC4-5D6E-409C-BE32-E72D297353CC}">
              <c16:uniqueId val="{0000000A-D712-415E-80E2-EA47805EFA79}"/>
            </c:ext>
          </c:extLst>
        </c:ser>
        <c:dLbls>
          <c:dLblPos val="outEnd"/>
          <c:showLegendKey val="0"/>
          <c:showVal val="1"/>
          <c:showCatName val="0"/>
          <c:showSerName val="0"/>
          <c:showPercent val="0"/>
          <c:showBubbleSize val="0"/>
          <c:showLeaderLines val="0"/>
        </c:dLbls>
        <c:firstSliceAng val="0"/>
      </c:pieChart>
      <c:spPr>
        <a:noFill/>
        <a:ln>
          <a:noFill/>
        </a:ln>
        <a:effectLst/>
      </c:spPr>
    </c:plotArea>
    <c:legend>
      <c:legendPos val="l"/>
      <c:layout>
        <c:manualLayout>
          <c:xMode val="edge"/>
          <c:yMode val="edge"/>
          <c:x val="2.4585362337564004E-2"/>
          <c:y val="0.11150588905967698"/>
          <c:w val="0.27627533982095459"/>
          <c:h val="0.43613347358569987"/>
        </c:manualLayout>
      </c:layout>
      <c:overlay val="0"/>
      <c:spPr>
        <a:noFill/>
        <a:ln>
          <a:noFill/>
        </a:ln>
        <a:effectLst/>
      </c:spPr>
      <c:txPr>
        <a:bodyPr rot="0" spcFirstLastPara="1" vertOverflow="ellipsis" vert="horz" wrap="square" anchor="ctr" anchorCtr="1"/>
        <a:lstStyle/>
        <a:p>
          <a:pPr>
            <a:defRPr sz="1900" b="0" i="0" u="none" strike="noStrike" kern="1200" baseline="0">
              <a:solidFill>
                <a:schemeClr val="tx1">
                  <a:lumMod val="65000"/>
                  <a:lumOff val="35000"/>
                </a:schemeClr>
              </a:solidFill>
              <a:latin typeface="Source Sans Pro" panose="020B0503030403020204"/>
              <a:ea typeface="+mn-ea"/>
              <a:cs typeface="+mn-cs"/>
            </a:defRPr>
          </a:pPr>
          <a:endParaRPr lang="en-US"/>
        </a:p>
      </c:txPr>
    </c:legend>
    <c:plotVisOnly val="1"/>
    <c:dispBlanksAs val="gap"/>
    <c:showDLblsOverMax val="0"/>
  </c:chart>
  <c:spPr>
    <a:noFill/>
    <a:ln>
      <a:solidFill>
        <a:schemeClr val="bg1"/>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B85F90-697A-C44A-9860-C4FE719698AB}" type="doc">
      <dgm:prSet loTypeId="urn:microsoft.com/office/officeart/2005/8/layout/target1" loCatId="" qsTypeId="urn:microsoft.com/office/officeart/2005/8/quickstyle/simple1" qsCatId="simple" csTypeId="urn:microsoft.com/office/officeart/2005/8/colors/accent6_5" csCatId="accent6" phldr="1"/>
      <dgm:spPr/>
    </dgm:pt>
    <dgm:pt modelId="{46127776-F45B-7541-B87C-900C9FC14844}">
      <dgm:prSet phldrT="[Text]" custT="1"/>
      <dgm:spPr/>
      <dgm:t>
        <a:bodyPr/>
        <a:lstStyle/>
        <a:p>
          <a:pPr>
            <a:spcAft>
              <a:spcPts val="0"/>
            </a:spcAft>
          </a:pPr>
          <a:r>
            <a:rPr lang="en-US" sz="1500" b="1" dirty="0">
              <a:latin typeface="Source Sans Pro" panose="020B0503030403020204"/>
            </a:rPr>
            <a:t>Tier 1</a:t>
          </a:r>
        </a:p>
        <a:p>
          <a:pPr>
            <a:spcAft>
              <a:spcPts val="0"/>
            </a:spcAft>
          </a:pPr>
          <a:r>
            <a:rPr lang="en-US" sz="1500" b="1" dirty="0">
              <a:latin typeface="Source Sans Pro" panose="020B0503030403020204"/>
            </a:rPr>
            <a:t>Core National Parks</a:t>
          </a:r>
        </a:p>
      </dgm:t>
    </dgm:pt>
    <dgm:pt modelId="{106F9B60-6A57-1841-9C0E-D81E73C32E10}" type="parTrans" cxnId="{70EEC25F-B9C0-FD43-9813-BBB27B41F0CB}">
      <dgm:prSet/>
      <dgm:spPr/>
      <dgm:t>
        <a:bodyPr/>
        <a:lstStyle/>
        <a:p>
          <a:endParaRPr lang="en-US" sz="2000"/>
        </a:p>
      </dgm:t>
    </dgm:pt>
    <dgm:pt modelId="{86BCBA37-47A1-6A41-91B4-8674E27AC999}" type="sibTrans" cxnId="{70EEC25F-B9C0-FD43-9813-BBB27B41F0CB}">
      <dgm:prSet/>
      <dgm:spPr/>
      <dgm:t>
        <a:bodyPr/>
        <a:lstStyle/>
        <a:p>
          <a:endParaRPr lang="en-US" sz="2000"/>
        </a:p>
      </dgm:t>
    </dgm:pt>
    <dgm:pt modelId="{74C6DD7D-853C-084D-B60E-E2A4C17747B3}">
      <dgm:prSet phldrT="[Text]" custT="1"/>
      <dgm:spPr/>
      <dgm:t>
        <a:bodyPr/>
        <a:lstStyle/>
        <a:p>
          <a:pPr>
            <a:spcAft>
              <a:spcPts val="0"/>
            </a:spcAft>
          </a:pPr>
          <a:r>
            <a:rPr lang="en-US" sz="1500" b="1" dirty="0">
              <a:latin typeface="Source Sans Pro" panose="020B0503030403020204"/>
            </a:rPr>
            <a:t>Tier 2</a:t>
          </a:r>
        </a:p>
        <a:p>
          <a:pPr>
            <a:spcAft>
              <a:spcPts val="0"/>
            </a:spcAft>
          </a:pPr>
          <a:r>
            <a:rPr lang="en-US" sz="1500" b="1" dirty="0">
              <a:latin typeface="Source Sans Pro" panose="020B0503030403020204"/>
            </a:rPr>
            <a:t>Wildlife Reserves</a:t>
          </a:r>
        </a:p>
      </dgm:t>
    </dgm:pt>
    <dgm:pt modelId="{0AEE08EE-F161-0947-AFB2-C1AB1A948E5F}" type="parTrans" cxnId="{6045130C-FDC7-4143-99F9-BBE8F8ED35EA}">
      <dgm:prSet/>
      <dgm:spPr/>
      <dgm:t>
        <a:bodyPr/>
        <a:lstStyle/>
        <a:p>
          <a:endParaRPr lang="en-US" sz="2000"/>
        </a:p>
      </dgm:t>
    </dgm:pt>
    <dgm:pt modelId="{AF9539D5-61FA-034F-B88F-BF61484AB259}" type="sibTrans" cxnId="{6045130C-FDC7-4143-99F9-BBE8F8ED35EA}">
      <dgm:prSet/>
      <dgm:spPr/>
      <dgm:t>
        <a:bodyPr/>
        <a:lstStyle/>
        <a:p>
          <a:endParaRPr lang="en-US" sz="2000"/>
        </a:p>
      </dgm:t>
    </dgm:pt>
    <dgm:pt modelId="{FE12EA5F-907A-9A49-98BD-50256DC092F1}">
      <dgm:prSet phldrT="[Text]" custT="1"/>
      <dgm:spPr/>
      <dgm:t>
        <a:bodyPr/>
        <a:lstStyle/>
        <a:p>
          <a:pPr>
            <a:spcAft>
              <a:spcPts val="0"/>
            </a:spcAft>
          </a:pPr>
          <a:r>
            <a:rPr lang="en-US" sz="1500" b="1" dirty="0">
              <a:latin typeface="Source Sans Pro" panose="020B0503030403020204"/>
            </a:rPr>
            <a:t>Tier 3</a:t>
          </a:r>
        </a:p>
        <a:p>
          <a:pPr>
            <a:spcAft>
              <a:spcPts val="0"/>
            </a:spcAft>
          </a:pPr>
          <a:r>
            <a:rPr lang="en-US" sz="1500" b="1" dirty="0">
              <a:latin typeface="Source Sans Pro" panose="020B0503030403020204"/>
            </a:rPr>
            <a:t>Community and Forest Reserves</a:t>
          </a:r>
        </a:p>
      </dgm:t>
    </dgm:pt>
    <dgm:pt modelId="{1BF4A0D6-B08F-B749-9EA5-C8D5802CB225}" type="parTrans" cxnId="{FC03371A-8A8F-3C4C-8B39-B4B6263BD998}">
      <dgm:prSet/>
      <dgm:spPr/>
      <dgm:t>
        <a:bodyPr/>
        <a:lstStyle/>
        <a:p>
          <a:endParaRPr lang="en-US" sz="2000"/>
        </a:p>
      </dgm:t>
    </dgm:pt>
    <dgm:pt modelId="{49D4D9B4-6A5D-D84F-9F38-9B0F405BAF52}" type="sibTrans" cxnId="{FC03371A-8A8F-3C4C-8B39-B4B6263BD998}">
      <dgm:prSet/>
      <dgm:spPr/>
      <dgm:t>
        <a:bodyPr/>
        <a:lstStyle/>
        <a:p>
          <a:endParaRPr lang="en-US" sz="2000"/>
        </a:p>
      </dgm:t>
    </dgm:pt>
    <dgm:pt modelId="{106D0055-26E5-8A46-B7D5-F450ABDF098F}" type="pres">
      <dgm:prSet presAssocID="{5DB85F90-697A-C44A-9860-C4FE719698AB}" presName="composite" presStyleCnt="0">
        <dgm:presLayoutVars>
          <dgm:chMax val="5"/>
          <dgm:dir/>
          <dgm:resizeHandles val="exact"/>
        </dgm:presLayoutVars>
      </dgm:prSet>
      <dgm:spPr/>
    </dgm:pt>
    <dgm:pt modelId="{88E86C31-7F44-C84F-93CE-2069CEB549B0}" type="pres">
      <dgm:prSet presAssocID="{46127776-F45B-7541-B87C-900C9FC14844}" presName="circle1" presStyleLbl="lnNode1" presStyleIdx="0" presStyleCnt="3"/>
      <dgm:spPr>
        <a:solidFill>
          <a:schemeClr val="tx1">
            <a:lumMod val="50000"/>
            <a:lumOff val="50000"/>
          </a:schemeClr>
        </a:solidFill>
      </dgm:spPr>
    </dgm:pt>
    <dgm:pt modelId="{61ACD501-7A28-C441-8D47-54253B291554}" type="pres">
      <dgm:prSet presAssocID="{46127776-F45B-7541-B87C-900C9FC14844}" presName="text1" presStyleLbl="revTx" presStyleIdx="0" presStyleCnt="3" custScaleX="79791" custLinFactNeighborX="-11038" custLinFactNeighborY="-4128">
        <dgm:presLayoutVars>
          <dgm:bulletEnabled val="1"/>
        </dgm:presLayoutVars>
      </dgm:prSet>
      <dgm:spPr/>
    </dgm:pt>
    <dgm:pt modelId="{0F0736C2-C0D6-EA41-AE0E-300CEAD3B4A1}" type="pres">
      <dgm:prSet presAssocID="{46127776-F45B-7541-B87C-900C9FC14844}" presName="line1" presStyleLbl="callout" presStyleIdx="0" presStyleCnt="6" custLinFactNeighborX="-3937"/>
      <dgm:spPr/>
    </dgm:pt>
    <dgm:pt modelId="{19C34255-7125-D540-9250-24AB79326CF6}" type="pres">
      <dgm:prSet presAssocID="{46127776-F45B-7541-B87C-900C9FC14844}" presName="d1" presStyleLbl="callout" presStyleIdx="1" presStyleCnt="6"/>
      <dgm:spPr/>
    </dgm:pt>
    <dgm:pt modelId="{6272B3DE-D47C-1F48-92B5-33E1146904B6}" type="pres">
      <dgm:prSet presAssocID="{74C6DD7D-853C-084D-B60E-E2A4C17747B3}" presName="circle2" presStyleLbl="lnNode1" presStyleIdx="1" presStyleCnt="3"/>
      <dgm:spPr/>
    </dgm:pt>
    <dgm:pt modelId="{F9B0504B-B2D8-4F46-91CB-3FE064D3A977}" type="pres">
      <dgm:prSet presAssocID="{74C6DD7D-853C-084D-B60E-E2A4C17747B3}" presName="text2" presStyleLbl="revTx" presStyleIdx="1" presStyleCnt="3" custScaleX="78870" custLinFactNeighborX="-11453" custLinFactNeighborY="-92">
        <dgm:presLayoutVars>
          <dgm:bulletEnabled val="1"/>
        </dgm:presLayoutVars>
      </dgm:prSet>
      <dgm:spPr/>
    </dgm:pt>
    <dgm:pt modelId="{A415A44D-E5EF-144B-BFEE-4E8A7CC01734}" type="pres">
      <dgm:prSet presAssocID="{74C6DD7D-853C-084D-B60E-E2A4C17747B3}" presName="line2" presStyleLbl="callout" presStyleIdx="2" presStyleCnt="6" custLinFactNeighborX="-3937"/>
      <dgm:spPr/>
    </dgm:pt>
    <dgm:pt modelId="{17C305A6-0E60-3046-B356-C9AD172A62EB}" type="pres">
      <dgm:prSet presAssocID="{74C6DD7D-853C-084D-B60E-E2A4C17747B3}" presName="d2" presStyleLbl="callout" presStyleIdx="3" presStyleCnt="6"/>
      <dgm:spPr/>
    </dgm:pt>
    <dgm:pt modelId="{C2AB03CF-1055-2443-85D9-8171A4EBE191}" type="pres">
      <dgm:prSet presAssocID="{FE12EA5F-907A-9A49-98BD-50256DC092F1}" presName="circle3" presStyleLbl="lnNode1" presStyleIdx="2" presStyleCnt="3"/>
      <dgm:spPr>
        <a:solidFill>
          <a:schemeClr val="bg1">
            <a:lumMod val="85000"/>
            <a:alpha val="50000"/>
          </a:schemeClr>
        </a:solidFill>
      </dgm:spPr>
    </dgm:pt>
    <dgm:pt modelId="{CC3AFACA-FB53-714B-8598-486E8F635C5C}" type="pres">
      <dgm:prSet presAssocID="{FE12EA5F-907A-9A49-98BD-50256DC092F1}" presName="text3" presStyleLbl="revTx" presStyleIdx="2" presStyleCnt="3" custScaleX="82832" custLinFactNeighborX="-8042" custLinFactNeighborY="-2608">
        <dgm:presLayoutVars>
          <dgm:bulletEnabled val="1"/>
        </dgm:presLayoutVars>
      </dgm:prSet>
      <dgm:spPr/>
    </dgm:pt>
    <dgm:pt modelId="{529894DC-8D44-5B43-967F-00EB12FAD291}" type="pres">
      <dgm:prSet presAssocID="{FE12EA5F-907A-9A49-98BD-50256DC092F1}" presName="line3" presStyleLbl="callout" presStyleIdx="4" presStyleCnt="6" custLinFactNeighborX="-3937"/>
      <dgm:spPr/>
    </dgm:pt>
    <dgm:pt modelId="{D46CD744-0ABA-7A42-8A61-07365235CE30}" type="pres">
      <dgm:prSet presAssocID="{FE12EA5F-907A-9A49-98BD-50256DC092F1}" presName="d3" presStyleLbl="callout" presStyleIdx="5" presStyleCnt="6"/>
      <dgm:spPr/>
    </dgm:pt>
  </dgm:ptLst>
  <dgm:cxnLst>
    <dgm:cxn modelId="{6045130C-FDC7-4143-99F9-BBE8F8ED35EA}" srcId="{5DB85F90-697A-C44A-9860-C4FE719698AB}" destId="{74C6DD7D-853C-084D-B60E-E2A4C17747B3}" srcOrd="1" destOrd="0" parTransId="{0AEE08EE-F161-0947-AFB2-C1AB1A948E5F}" sibTransId="{AF9539D5-61FA-034F-B88F-BF61484AB259}"/>
    <dgm:cxn modelId="{FC03371A-8A8F-3C4C-8B39-B4B6263BD998}" srcId="{5DB85F90-697A-C44A-9860-C4FE719698AB}" destId="{FE12EA5F-907A-9A49-98BD-50256DC092F1}" srcOrd="2" destOrd="0" parTransId="{1BF4A0D6-B08F-B749-9EA5-C8D5802CB225}" sibTransId="{49D4D9B4-6A5D-D84F-9F38-9B0F405BAF52}"/>
    <dgm:cxn modelId="{DAF12257-322E-0844-997D-14BB8450C210}" type="presOf" srcId="{5DB85F90-697A-C44A-9860-C4FE719698AB}" destId="{106D0055-26E5-8A46-B7D5-F450ABDF098F}" srcOrd="0" destOrd="0" presId="urn:microsoft.com/office/officeart/2005/8/layout/target1"/>
    <dgm:cxn modelId="{70EEC25F-B9C0-FD43-9813-BBB27B41F0CB}" srcId="{5DB85F90-697A-C44A-9860-C4FE719698AB}" destId="{46127776-F45B-7541-B87C-900C9FC14844}" srcOrd="0" destOrd="0" parTransId="{106F9B60-6A57-1841-9C0E-D81E73C32E10}" sibTransId="{86BCBA37-47A1-6A41-91B4-8674E27AC999}"/>
    <dgm:cxn modelId="{9768387A-5038-DC43-B112-5405832FE3B7}" type="presOf" srcId="{46127776-F45B-7541-B87C-900C9FC14844}" destId="{61ACD501-7A28-C441-8D47-54253B291554}" srcOrd="0" destOrd="0" presId="urn:microsoft.com/office/officeart/2005/8/layout/target1"/>
    <dgm:cxn modelId="{A7260ABF-5A8D-6D41-A3E5-67D4D49B9BE6}" type="presOf" srcId="{74C6DD7D-853C-084D-B60E-E2A4C17747B3}" destId="{F9B0504B-B2D8-4F46-91CB-3FE064D3A977}" srcOrd="0" destOrd="0" presId="urn:microsoft.com/office/officeart/2005/8/layout/target1"/>
    <dgm:cxn modelId="{04325ED3-6B23-474E-BA00-4F2D26EF3328}" type="presOf" srcId="{FE12EA5F-907A-9A49-98BD-50256DC092F1}" destId="{CC3AFACA-FB53-714B-8598-486E8F635C5C}" srcOrd="0" destOrd="0" presId="urn:microsoft.com/office/officeart/2005/8/layout/target1"/>
    <dgm:cxn modelId="{4157B423-151F-8A46-A946-6DC8076327D1}" type="presParOf" srcId="{106D0055-26E5-8A46-B7D5-F450ABDF098F}" destId="{88E86C31-7F44-C84F-93CE-2069CEB549B0}" srcOrd="0" destOrd="0" presId="urn:microsoft.com/office/officeart/2005/8/layout/target1"/>
    <dgm:cxn modelId="{FA41F6C2-ED3E-2E4C-9A62-8DB019F79EF2}" type="presParOf" srcId="{106D0055-26E5-8A46-B7D5-F450ABDF098F}" destId="{61ACD501-7A28-C441-8D47-54253B291554}" srcOrd="1" destOrd="0" presId="urn:microsoft.com/office/officeart/2005/8/layout/target1"/>
    <dgm:cxn modelId="{E758FC72-03D1-4E40-A883-3CBA6AA02577}" type="presParOf" srcId="{106D0055-26E5-8A46-B7D5-F450ABDF098F}" destId="{0F0736C2-C0D6-EA41-AE0E-300CEAD3B4A1}" srcOrd="2" destOrd="0" presId="urn:microsoft.com/office/officeart/2005/8/layout/target1"/>
    <dgm:cxn modelId="{79AE351A-7C3E-4349-8CE4-FC956086EADE}" type="presParOf" srcId="{106D0055-26E5-8A46-B7D5-F450ABDF098F}" destId="{19C34255-7125-D540-9250-24AB79326CF6}" srcOrd="3" destOrd="0" presId="urn:microsoft.com/office/officeart/2005/8/layout/target1"/>
    <dgm:cxn modelId="{716B2807-2E8B-A747-94ED-8317336E23FD}" type="presParOf" srcId="{106D0055-26E5-8A46-B7D5-F450ABDF098F}" destId="{6272B3DE-D47C-1F48-92B5-33E1146904B6}" srcOrd="4" destOrd="0" presId="urn:microsoft.com/office/officeart/2005/8/layout/target1"/>
    <dgm:cxn modelId="{EBEAA994-A129-B94E-AB4A-0ABE042B1C7E}" type="presParOf" srcId="{106D0055-26E5-8A46-B7D5-F450ABDF098F}" destId="{F9B0504B-B2D8-4F46-91CB-3FE064D3A977}" srcOrd="5" destOrd="0" presId="urn:microsoft.com/office/officeart/2005/8/layout/target1"/>
    <dgm:cxn modelId="{32C899F1-9BE2-CB46-9A69-0B094C72D72A}" type="presParOf" srcId="{106D0055-26E5-8A46-B7D5-F450ABDF098F}" destId="{A415A44D-E5EF-144B-BFEE-4E8A7CC01734}" srcOrd="6" destOrd="0" presId="urn:microsoft.com/office/officeart/2005/8/layout/target1"/>
    <dgm:cxn modelId="{79B1EA11-D808-7549-A283-C583077A013A}" type="presParOf" srcId="{106D0055-26E5-8A46-B7D5-F450ABDF098F}" destId="{17C305A6-0E60-3046-B356-C9AD172A62EB}" srcOrd="7" destOrd="0" presId="urn:microsoft.com/office/officeart/2005/8/layout/target1"/>
    <dgm:cxn modelId="{D3B4685D-A3F8-E945-8B59-BFE4CEFE8EF2}" type="presParOf" srcId="{106D0055-26E5-8A46-B7D5-F450ABDF098F}" destId="{C2AB03CF-1055-2443-85D9-8171A4EBE191}" srcOrd="8" destOrd="0" presId="urn:microsoft.com/office/officeart/2005/8/layout/target1"/>
    <dgm:cxn modelId="{612EA5FC-B15F-8748-825C-B597627C3080}" type="presParOf" srcId="{106D0055-26E5-8A46-B7D5-F450ABDF098F}" destId="{CC3AFACA-FB53-714B-8598-486E8F635C5C}" srcOrd="9" destOrd="0" presId="urn:microsoft.com/office/officeart/2005/8/layout/target1"/>
    <dgm:cxn modelId="{AED8AEF1-2F3F-9149-9786-2C3F931527CD}" type="presParOf" srcId="{106D0055-26E5-8A46-B7D5-F450ABDF098F}" destId="{529894DC-8D44-5B43-967F-00EB12FAD291}" srcOrd="10" destOrd="0" presId="urn:microsoft.com/office/officeart/2005/8/layout/target1"/>
    <dgm:cxn modelId="{1ED809A8-91FE-2049-A7AD-607CA6A54858}" type="presParOf" srcId="{106D0055-26E5-8A46-B7D5-F450ABDF098F}" destId="{D46CD744-0ABA-7A42-8A61-07365235CE30}" srcOrd="11"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500712-4DAA-456E-9CCF-56475B10C417}" type="doc">
      <dgm:prSet loTypeId="urn:microsoft.com/office/officeart/2005/8/layout/chevron1" loCatId="process" qsTypeId="urn:microsoft.com/office/officeart/2005/8/quickstyle/simple1" qsCatId="simple" csTypeId="urn:microsoft.com/office/officeart/2005/8/colors/accent1_2" csCatId="accent1" phldr="1"/>
      <dgm:spPr/>
    </dgm:pt>
    <dgm:pt modelId="{4035A8C4-7C06-4889-B1DF-AEECAA1727D0}">
      <dgm:prSet phldrT="[Text]" custT="1"/>
      <dgm:spPr>
        <a:solidFill>
          <a:srgbClr val="FF9B37"/>
        </a:solidFill>
      </dgm:spPr>
      <dgm:t>
        <a:bodyPr/>
        <a:lstStyle/>
        <a:p>
          <a:r>
            <a:rPr lang="en-US" sz="1800" dirty="0">
              <a:solidFill>
                <a:schemeClr val="tx1"/>
              </a:solidFill>
            </a:rPr>
            <a:t>Support to PAs</a:t>
          </a:r>
        </a:p>
      </dgm:t>
    </dgm:pt>
    <dgm:pt modelId="{D1950280-614B-4D5A-97DD-D2C80D113088}" type="parTrans" cxnId="{797D6C02-CFD5-4288-B5C4-7C30FFC982F7}">
      <dgm:prSet/>
      <dgm:spPr/>
      <dgm:t>
        <a:bodyPr/>
        <a:lstStyle/>
        <a:p>
          <a:endParaRPr lang="en-US"/>
        </a:p>
      </dgm:t>
    </dgm:pt>
    <dgm:pt modelId="{88128C88-A7F5-4E22-B92D-07B9A7D62F37}" type="sibTrans" cxnId="{797D6C02-CFD5-4288-B5C4-7C30FFC982F7}">
      <dgm:prSet/>
      <dgm:spPr/>
      <dgm:t>
        <a:bodyPr/>
        <a:lstStyle/>
        <a:p>
          <a:endParaRPr lang="en-US"/>
        </a:p>
      </dgm:t>
    </dgm:pt>
    <dgm:pt modelId="{28E2AC4D-AF1B-449E-9815-5E070EACC73D}">
      <dgm:prSet phldrT="[Text]" custT="1"/>
      <dgm:spPr>
        <a:solidFill>
          <a:srgbClr val="FF9B37"/>
        </a:solidFill>
      </dgm:spPr>
      <dgm:t>
        <a:bodyPr/>
        <a:lstStyle/>
        <a:p>
          <a:r>
            <a:rPr lang="en-US" sz="1800" dirty="0">
              <a:solidFill>
                <a:schemeClr val="tx1"/>
              </a:solidFill>
            </a:rPr>
            <a:t>Collaboration in PA Management</a:t>
          </a:r>
        </a:p>
      </dgm:t>
    </dgm:pt>
    <dgm:pt modelId="{24A0FA82-F7AE-44F0-82FD-4D100A4DCDD8}" type="parTrans" cxnId="{0757C36E-0210-4F27-8359-D51F536E54A5}">
      <dgm:prSet/>
      <dgm:spPr/>
      <dgm:t>
        <a:bodyPr/>
        <a:lstStyle/>
        <a:p>
          <a:endParaRPr lang="en-US"/>
        </a:p>
      </dgm:t>
    </dgm:pt>
    <dgm:pt modelId="{9971A1D2-BC9E-419C-B60C-72D56350774E}" type="sibTrans" cxnId="{0757C36E-0210-4F27-8359-D51F536E54A5}">
      <dgm:prSet/>
      <dgm:spPr/>
      <dgm:t>
        <a:bodyPr/>
        <a:lstStyle/>
        <a:p>
          <a:endParaRPr lang="en-US"/>
        </a:p>
      </dgm:t>
    </dgm:pt>
    <dgm:pt modelId="{792A8DB6-D2C9-4953-9637-1171473BA1AA}">
      <dgm:prSet phldrT="[Text]" custT="1"/>
      <dgm:spPr>
        <a:solidFill>
          <a:srgbClr val="FF9B37"/>
        </a:solidFill>
      </dgm:spPr>
      <dgm:t>
        <a:bodyPr/>
        <a:lstStyle/>
        <a:p>
          <a:r>
            <a:rPr lang="en-US" sz="1800" dirty="0">
              <a:solidFill>
                <a:schemeClr val="tx1"/>
              </a:solidFill>
            </a:rPr>
            <a:t>Integrated Co-Management</a:t>
          </a:r>
        </a:p>
      </dgm:t>
    </dgm:pt>
    <dgm:pt modelId="{6A5A94B0-CBED-4ADC-901E-BA7AABDA1F1B}" type="parTrans" cxnId="{F94EA2FA-DD28-4D6C-9AF3-75A6EDCC799E}">
      <dgm:prSet/>
      <dgm:spPr/>
      <dgm:t>
        <a:bodyPr/>
        <a:lstStyle/>
        <a:p>
          <a:endParaRPr lang="en-US"/>
        </a:p>
      </dgm:t>
    </dgm:pt>
    <dgm:pt modelId="{4906EF4C-DFD3-4FAA-8C21-0F11D7A48DED}" type="sibTrans" cxnId="{F94EA2FA-DD28-4D6C-9AF3-75A6EDCC799E}">
      <dgm:prSet/>
      <dgm:spPr/>
      <dgm:t>
        <a:bodyPr/>
        <a:lstStyle/>
        <a:p>
          <a:endParaRPr lang="en-US"/>
        </a:p>
      </dgm:t>
    </dgm:pt>
    <dgm:pt modelId="{575C2453-CE0E-460A-9670-30B88D0EF0DB}">
      <dgm:prSet custT="1"/>
      <dgm:spPr>
        <a:solidFill>
          <a:srgbClr val="FF9B37"/>
        </a:solidFill>
      </dgm:spPr>
      <dgm:t>
        <a:bodyPr/>
        <a:lstStyle/>
        <a:p>
          <a:r>
            <a:rPr lang="en-US" sz="1800" dirty="0">
              <a:solidFill>
                <a:schemeClr val="tx1"/>
              </a:solidFill>
            </a:rPr>
            <a:t>Fully Delegated</a:t>
          </a:r>
        </a:p>
      </dgm:t>
    </dgm:pt>
    <dgm:pt modelId="{761254BC-32F8-4969-AED7-CE441A77359C}" type="parTrans" cxnId="{92D819C0-6351-4CFB-BD9D-FEF15B077547}">
      <dgm:prSet/>
      <dgm:spPr/>
      <dgm:t>
        <a:bodyPr/>
        <a:lstStyle/>
        <a:p>
          <a:endParaRPr lang="en-US"/>
        </a:p>
      </dgm:t>
    </dgm:pt>
    <dgm:pt modelId="{2E394C58-DAF2-483E-88AC-6BCCCC6C3413}" type="sibTrans" cxnId="{92D819C0-6351-4CFB-BD9D-FEF15B077547}">
      <dgm:prSet/>
      <dgm:spPr/>
      <dgm:t>
        <a:bodyPr/>
        <a:lstStyle/>
        <a:p>
          <a:endParaRPr lang="en-US"/>
        </a:p>
      </dgm:t>
    </dgm:pt>
    <dgm:pt modelId="{BDF62434-E82B-4A3C-8D15-48B3B197A936}">
      <dgm:prSet custT="1"/>
      <dgm:spPr>
        <a:solidFill>
          <a:srgbClr val="FF9B37"/>
        </a:solidFill>
      </dgm:spPr>
      <dgm:t>
        <a:bodyPr/>
        <a:lstStyle/>
        <a:p>
          <a:r>
            <a:rPr lang="en-US" sz="1800" b="0" dirty="0">
              <a:solidFill>
                <a:schemeClr val="tx1"/>
              </a:solidFill>
            </a:rPr>
            <a:t>Shared Co-Management </a:t>
          </a:r>
        </a:p>
      </dgm:t>
    </dgm:pt>
    <dgm:pt modelId="{78CFFECF-9312-44B6-A32B-134CE7B8BEE1}" type="parTrans" cxnId="{95EFCEBC-89E1-48BE-8E99-8CC5F32F2307}">
      <dgm:prSet/>
      <dgm:spPr/>
      <dgm:t>
        <a:bodyPr/>
        <a:lstStyle/>
        <a:p>
          <a:endParaRPr lang="en-US"/>
        </a:p>
      </dgm:t>
    </dgm:pt>
    <dgm:pt modelId="{6BE7BE7A-D35B-4015-BE49-B1381BD1D4C7}" type="sibTrans" cxnId="{95EFCEBC-89E1-48BE-8E99-8CC5F32F2307}">
      <dgm:prSet/>
      <dgm:spPr/>
      <dgm:t>
        <a:bodyPr/>
        <a:lstStyle/>
        <a:p>
          <a:endParaRPr lang="en-US"/>
        </a:p>
      </dgm:t>
    </dgm:pt>
    <dgm:pt modelId="{141C55D8-A5B7-46F6-9D02-B4245498E8A1}" type="pres">
      <dgm:prSet presAssocID="{98500712-4DAA-456E-9CCF-56475B10C417}" presName="Name0" presStyleCnt="0">
        <dgm:presLayoutVars>
          <dgm:dir/>
          <dgm:animLvl val="lvl"/>
          <dgm:resizeHandles val="exact"/>
        </dgm:presLayoutVars>
      </dgm:prSet>
      <dgm:spPr/>
    </dgm:pt>
    <dgm:pt modelId="{F4F044E1-6082-45A2-91AA-F32C83034DD4}" type="pres">
      <dgm:prSet presAssocID="{4035A8C4-7C06-4889-B1DF-AEECAA1727D0}" presName="parTxOnly" presStyleLbl="node1" presStyleIdx="0" presStyleCnt="5">
        <dgm:presLayoutVars>
          <dgm:chMax val="0"/>
          <dgm:chPref val="0"/>
          <dgm:bulletEnabled val="1"/>
        </dgm:presLayoutVars>
      </dgm:prSet>
      <dgm:spPr/>
    </dgm:pt>
    <dgm:pt modelId="{EC6322AF-4801-4474-B37C-32CA4726B879}" type="pres">
      <dgm:prSet presAssocID="{88128C88-A7F5-4E22-B92D-07B9A7D62F37}" presName="parTxOnlySpace" presStyleCnt="0"/>
      <dgm:spPr/>
    </dgm:pt>
    <dgm:pt modelId="{69215BE4-8B76-4D69-AEF2-C876C8024AE5}" type="pres">
      <dgm:prSet presAssocID="{28E2AC4D-AF1B-449E-9815-5E070EACC73D}" presName="parTxOnly" presStyleLbl="node1" presStyleIdx="1" presStyleCnt="5" custScaleX="111103">
        <dgm:presLayoutVars>
          <dgm:chMax val="0"/>
          <dgm:chPref val="0"/>
          <dgm:bulletEnabled val="1"/>
        </dgm:presLayoutVars>
      </dgm:prSet>
      <dgm:spPr/>
    </dgm:pt>
    <dgm:pt modelId="{4F975587-1BE1-4C39-A824-1A2233F8C5B9}" type="pres">
      <dgm:prSet presAssocID="{9971A1D2-BC9E-419C-B60C-72D56350774E}" presName="parTxOnlySpace" presStyleCnt="0"/>
      <dgm:spPr/>
    </dgm:pt>
    <dgm:pt modelId="{A8346549-285E-4AF9-9A43-EC1AEDF60C2A}" type="pres">
      <dgm:prSet presAssocID="{BDF62434-E82B-4A3C-8D15-48B3B197A936}" presName="parTxOnly" presStyleLbl="node1" presStyleIdx="2" presStyleCnt="5" custScaleX="112588">
        <dgm:presLayoutVars>
          <dgm:chMax val="0"/>
          <dgm:chPref val="0"/>
          <dgm:bulletEnabled val="1"/>
        </dgm:presLayoutVars>
      </dgm:prSet>
      <dgm:spPr/>
    </dgm:pt>
    <dgm:pt modelId="{DD552850-7B86-4D05-BE0F-8BFEF998DBA3}" type="pres">
      <dgm:prSet presAssocID="{6BE7BE7A-D35B-4015-BE49-B1381BD1D4C7}" presName="parTxOnlySpace" presStyleCnt="0"/>
      <dgm:spPr/>
    </dgm:pt>
    <dgm:pt modelId="{66E578FB-1F2B-4D02-992C-C28BE78A4745}" type="pres">
      <dgm:prSet presAssocID="{792A8DB6-D2C9-4953-9637-1171473BA1AA}" presName="parTxOnly" presStyleLbl="node1" presStyleIdx="3" presStyleCnt="5" custScaleX="116727">
        <dgm:presLayoutVars>
          <dgm:chMax val="0"/>
          <dgm:chPref val="0"/>
          <dgm:bulletEnabled val="1"/>
        </dgm:presLayoutVars>
      </dgm:prSet>
      <dgm:spPr/>
    </dgm:pt>
    <dgm:pt modelId="{5A2B0E96-42C9-44E7-9762-7D48A02B1985}" type="pres">
      <dgm:prSet presAssocID="{4906EF4C-DFD3-4FAA-8C21-0F11D7A48DED}" presName="parTxOnlySpace" presStyleCnt="0"/>
      <dgm:spPr/>
    </dgm:pt>
    <dgm:pt modelId="{C6421F50-A477-4DBB-8D16-754E5C52F88A}" type="pres">
      <dgm:prSet presAssocID="{575C2453-CE0E-460A-9670-30B88D0EF0DB}" presName="parTxOnly" presStyleLbl="node1" presStyleIdx="4" presStyleCnt="5">
        <dgm:presLayoutVars>
          <dgm:chMax val="0"/>
          <dgm:chPref val="0"/>
          <dgm:bulletEnabled val="1"/>
        </dgm:presLayoutVars>
      </dgm:prSet>
      <dgm:spPr/>
    </dgm:pt>
  </dgm:ptLst>
  <dgm:cxnLst>
    <dgm:cxn modelId="{797D6C02-CFD5-4288-B5C4-7C30FFC982F7}" srcId="{98500712-4DAA-456E-9CCF-56475B10C417}" destId="{4035A8C4-7C06-4889-B1DF-AEECAA1727D0}" srcOrd="0" destOrd="0" parTransId="{D1950280-614B-4D5A-97DD-D2C80D113088}" sibTransId="{88128C88-A7F5-4E22-B92D-07B9A7D62F37}"/>
    <dgm:cxn modelId="{6E838A02-280E-4951-B64E-DD52156D0664}" type="presOf" srcId="{792A8DB6-D2C9-4953-9637-1171473BA1AA}" destId="{66E578FB-1F2B-4D02-992C-C28BE78A4745}" srcOrd="0" destOrd="0" presId="urn:microsoft.com/office/officeart/2005/8/layout/chevron1"/>
    <dgm:cxn modelId="{2E6B4230-1DF9-4502-BF37-B2DCF2BA66B3}" type="presOf" srcId="{98500712-4DAA-456E-9CCF-56475B10C417}" destId="{141C55D8-A5B7-46F6-9D02-B4245498E8A1}" srcOrd="0" destOrd="0" presId="urn:microsoft.com/office/officeart/2005/8/layout/chevron1"/>
    <dgm:cxn modelId="{CC5F0E33-55FC-4BB7-8DBD-968DC12B4E40}" type="presOf" srcId="{BDF62434-E82B-4A3C-8D15-48B3B197A936}" destId="{A8346549-285E-4AF9-9A43-EC1AEDF60C2A}" srcOrd="0" destOrd="0" presId="urn:microsoft.com/office/officeart/2005/8/layout/chevron1"/>
    <dgm:cxn modelId="{0757C36E-0210-4F27-8359-D51F536E54A5}" srcId="{98500712-4DAA-456E-9CCF-56475B10C417}" destId="{28E2AC4D-AF1B-449E-9815-5E070EACC73D}" srcOrd="1" destOrd="0" parTransId="{24A0FA82-F7AE-44F0-82FD-4D100A4DCDD8}" sibTransId="{9971A1D2-BC9E-419C-B60C-72D56350774E}"/>
    <dgm:cxn modelId="{1D1F8AAA-FE06-48F4-9D3B-A762BB6F7274}" type="presOf" srcId="{28E2AC4D-AF1B-449E-9815-5E070EACC73D}" destId="{69215BE4-8B76-4D69-AEF2-C876C8024AE5}" srcOrd="0" destOrd="0" presId="urn:microsoft.com/office/officeart/2005/8/layout/chevron1"/>
    <dgm:cxn modelId="{95EFCEBC-89E1-48BE-8E99-8CC5F32F2307}" srcId="{98500712-4DAA-456E-9CCF-56475B10C417}" destId="{BDF62434-E82B-4A3C-8D15-48B3B197A936}" srcOrd="2" destOrd="0" parTransId="{78CFFECF-9312-44B6-A32B-134CE7B8BEE1}" sibTransId="{6BE7BE7A-D35B-4015-BE49-B1381BD1D4C7}"/>
    <dgm:cxn modelId="{92D819C0-6351-4CFB-BD9D-FEF15B077547}" srcId="{98500712-4DAA-456E-9CCF-56475B10C417}" destId="{575C2453-CE0E-460A-9670-30B88D0EF0DB}" srcOrd="4" destOrd="0" parTransId="{761254BC-32F8-4969-AED7-CE441A77359C}" sibTransId="{2E394C58-DAF2-483E-88AC-6BCCCC6C3413}"/>
    <dgm:cxn modelId="{CB16E0DD-EAD8-4BC3-9C37-6B63E1B3D2AD}" type="presOf" srcId="{4035A8C4-7C06-4889-B1DF-AEECAA1727D0}" destId="{F4F044E1-6082-45A2-91AA-F32C83034DD4}" srcOrd="0" destOrd="0" presId="urn:microsoft.com/office/officeart/2005/8/layout/chevron1"/>
    <dgm:cxn modelId="{FF6A6EF8-CFBC-4B48-A9D1-0E79F3B3B60E}" type="presOf" srcId="{575C2453-CE0E-460A-9670-30B88D0EF0DB}" destId="{C6421F50-A477-4DBB-8D16-754E5C52F88A}" srcOrd="0" destOrd="0" presId="urn:microsoft.com/office/officeart/2005/8/layout/chevron1"/>
    <dgm:cxn modelId="{F94EA2FA-DD28-4D6C-9AF3-75A6EDCC799E}" srcId="{98500712-4DAA-456E-9CCF-56475B10C417}" destId="{792A8DB6-D2C9-4953-9637-1171473BA1AA}" srcOrd="3" destOrd="0" parTransId="{6A5A94B0-CBED-4ADC-901E-BA7AABDA1F1B}" sibTransId="{4906EF4C-DFD3-4FAA-8C21-0F11D7A48DED}"/>
    <dgm:cxn modelId="{EDBFA194-F7B7-4674-A158-49FBA41ACF0C}" type="presParOf" srcId="{141C55D8-A5B7-46F6-9D02-B4245498E8A1}" destId="{F4F044E1-6082-45A2-91AA-F32C83034DD4}" srcOrd="0" destOrd="0" presId="urn:microsoft.com/office/officeart/2005/8/layout/chevron1"/>
    <dgm:cxn modelId="{4DA4CBCB-754E-482A-91AC-6E393C543D63}" type="presParOf" srcId="{141C55D8-A5B7-46F6-9D02-B4245498E8A1}" destId="{EC6322AF-4801-4474-B37C-32CA4726B879}" srcOrd="1" destOrd="0" presId="urn:microsoft.com/office/officeart/2005/8/layout/chevron1"/>
    <dgm:cxn modelId="{E3D1987A-ABCA-44B2-877B-D07ED46A0314}" type="presParOf" srcId="{141C55D8-A5B7-46F6-9D02-B4245498E8A1}" destId="{69215BE4-8B76-4D69-AEF2-C876C8024AE5}" srcOrd="2" destOrd="0" presId="urn:microsoft.com/office/officeart/2005/8/layout/chevron1"/>
    <dgm:cxn modelId="{3F374D91-157A-4F50-AF19-57C078FE7779}" type="presParOf" srcId="{141C55D8-A5B7-46F6-9D02-B4245498E8A1}" destId="{4F975587-1BE1-4C39-A824-1A2233F8C5B9}" srcOrd="3" destOrd="0" presId="urn:microsoft.com/office/officeart/2005/8/layout/chevron1"/>
    <dgm:cxn modelId="{52FDAA6C-260A-4116-BF0F-89FC57E98376}" type="presParOf" srcId="{141C55D8-A5B7-46F6-9D02-B4245498E8A1}" destId="{A8346549-285E-4AF9-9A43-EC1AEDF60C2A}" srcOrd="4" destOrd="0" presId="urn:microsoft.com/office/officeart/2005/8/layout/chevron1"/>
    <dgm:cxn modelId="{33E0EE1B-4680-4240-81E6-33FD40E2C346}" type="presParOf" srcId="{141C55D8-A5B7-46F6-9D02-B4245498E8A1}" destId="{DD552850-7B86-4D05-BE0F-8BFEF998DBA3}" srcOrd="5" destOrd="0" presId="urn:microsoft.com/office/officeart/2005/8/layout/chevron1"/>
    <dgm:cxn modelId="{DEA59022-418E-46BA-90CF-D518C4B1C8C6}" type="presParOf" srcId="{141C55D8-A5B7-46F6-9D02-B4245498E8A1}" destId="{66E578FB-1F2B-4D02-992C-C28BE78A4745}" srcOrd="6" destOrd="0" presId="urn:microsoft.com/office/officeart/2005/8/layout/chevron1"/>
    <dgm:cxn modelId="{E55C1772-C528-4275-91F2-5496E34FB48F}" type="presParOf" srcId="{141C55D8-A5B7-46F6-9D02-B4245498E8A1}" destId="{5A2B0E96-42C9-44E7-9762-7D48A02B1985}" srcOrd="7" destOrd="0" presId="urn:microsoft.com/office/officeart/2005/8/layout/chevron1"/>
    <dgm:cxn modelId="{592EE41E-EF32-462F-9349-1885D3E8A55F}" type="presParOf" srcId="{141C55D8-A5B7-46F6-9D02-B4245498E8A1}" destId="{C6421F50-A477-4DBB-8D16-754E5C52F88A}"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AB03CF-1055-2443-85D9-8171A4EBE191}">
      <dsp:nvSpPr>
        <dsp:cNvPr id="0" name=""/>
        <dsp:cNvSpPr/>
      </dsp:nvSpPr>
      <dsp:spPr>
        <a:xfrm>
          <a:off x="60606" y="1011976"/>
          <a:ext cx="2824147" cy="2824147"/>
        </a:xfrm>
        <a:prstGeom prst="ellipse">
          <a:avLst/>
        </a:prstGeom>
        <a:solidFill>
          <a:schemeClr val="bg1">
            <a:lumMod val="85000"/>
            <a:alpha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72B3DE-D47C-1F48-92B5-33E1146904B6}">
      <dsp:nvSpPr>
        <dsp:cNvPr id="0" name=""/>
        <dsp:cNvSpPr/>
      </dsp:nvSpPr>
      <dsp:spPr>
        <a:xfrm>
          <a:off x="625435" y="1576805"/>
          <a:ext cx="1694488" cy="1694488"/>
        </a:xfrm>
        <a:prstGeom prst="ellipse">
          <a:avLst/>
        </a:prstGeom>
        <a:solidFill>
          <a:schemeClr val="accent6">
            <a:shade val="90000"/>
            <a:hueOff val="-26121"/>
            <a:satOff val="-3202"/>
            <a:lumOff val="16112"/>
            <a:alphaOff val="-2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E86C31-7F44-C84F-93CE-2069CEB549B0}">
      <dsp:nvSpPr>
        <dsp:cNvPr id="0" name=""/>
        <dsp:cNvSpPr/>
      </dsp:nvSpPr>
      <dsp:spPr>
        <a:xfrm>
          <a:off x="1190265" y="2141634"/>
          <a:ext cx="564829" cy="564829"/>
        </a:xfrm>
        <a:prstGeom prst="ellipse">
          <a:avLst/>
        </a:prstGeom>
        <a:solidFill>
          <a:schemeClr val="tx1">
            <a:lumMod val="50000"/>
            <a:lumOff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ACD501-7A28-C441-8D47-54253B291554}">
      <dsp:nvSpPr>
        <dsp:cNvPr id="0" name=""/>
        <dsp:cNvSpPr/>
      </dsp:nvSpPr>
      <dsp:spPr>
        <a:xfrm>
          <a:off x="3342262" y="36590"/>
          <a:ext cx="1126707" cy="823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9050" rIns="19050" bIns="19050" numCol="1" spcCol="1270" anchor="ctr" anchorCtr="0">
          <a:noAutofit/>
        </a:bodyPr>
        <a:lstStyle/>
        <a:p>
          <a:pPr marL="0" lvl="0" indent="0" algn="l" defTabSz="666750">
            <a:lnSpc>
              <a:spcPct val="90000"/>
            </a:lnSpc>
            <a:spcBef>
              <a:spcPct val="0"/>
            </a:spcBef>
            <a:spcAft>
              <a:spcPts val="0"/>
            </a:spcAft>
            <a:buNone/>
          </a:pPr>
          <a:r>
            <a:rPr lang="en-US" sz="1500" b="1" kern="1200" dirty="0">
              <a:latin typeface="Source Sans Pro" panose="020B0503030403020204"/>
            </a:rPr>
            <a:t>Tier 1</a:t>
          </a:r>
        </a:p>
        <a:p>
          <a:pPr marL="0" lvl="0" indent="0" algn="l" defTabSz="666750">
            <a:lnSpc>
              <a:spcPct val="90000"/>
            </a:lnSpc>
            <a:spcBef>
              <a:spcPct val="0"/>
            </a:spcBef>
            <a:spcAft>
              <a:spcPts val="0"/>
            </a:spcAft>
            <a:buNone/>
          </a:pPr>
          <a:r>
            <a:rPr lang="en-US" sz="1500" b="1" kern="1200" dirty="0">
              <a:latin typeface="Source Sans Pro" panose="020B0503030403020204"/>
            </a:rPr>
            <a:t>Core National Parks</a:t>
          </a:r>
        </a:p>
      </dsp:txBody>
      <dsp:txXfrm>
        <a:off x="3342262" y="36590"/>
        <a:ext cx="1126707" cy="823709"/>
      </dsp:txXfrm>
    </dsp:sp>
    <dsp:sp modelId="{0F0736C2-C0D6-EA41-AE0E-300CEAD3B4A1}">
      <dsp:nvSpPr>
        <dsp:cNvPr id="0" name=""/>
        <dsp:cNvSpPr/>
      </dsp:nvSpPr>
      <dsp:spPr>
        <a:xfrm>
          <a:off x="2988527" y="482448"/>
          <a:ext cx="353018"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C34255-7125-D540-9250-24AB79326CF6}">
      <dsp:nvSpPr>
        <dsp:cNvPr id="0" name=""/>
        <dsp:cNvSpPr/>
      </dsp:nvSpPr>
      <dsp:spPr>
        <a:xfrm rot="5400000">
          <a:off x="1266281" y="689317"/>
          <a:ext cx="1941130" cy="1528334"/>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B0504B-B2D8-4F46-91CB-3FE064D3A977}">
      <dsp:nvSpPr>
        <dsp:cNvPr id="0" name=""/>
        <dsp:cNvSpPr/>
      </dsp:nvSpPr>
      <dsp:spPr>
        <a:xfrm>
          <a:off x="3342905" y="893545"/>
          <a:ext cx="1113702" cy="823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9050" rIns="19050" bIns="19050" numCol="1" spcCol="1270" anchor="ctr" anchorCtr="0">
          <a:noAutofit/>
        </a:bodyPr>
        <a:lstStyle/>
        <a:p>
          <a:pPr marL="0" lvl="0" indent="0" algn="l" defTabSz="666750">
            <a:lnSpc>
              <a:spcPct val="90000"/>
            </a:lnSpc>
            <a:spcBef>
              <a:spcPct val="0"/>
            </a:spcBef>
            <a:spcAft>
              <a:spcPts val="0"/>
            </a:spcAft>
            <a:buNone/>
          </a:pPr>
          <a:r>
            <a:rPr lang="en-US" sz="1500" b="1" kern="1200" dirty="0">
              <a:latin typeface="Source Sans Pro" panose="020B0503030403020204"/>
            </a:rPr>
            <a:t>Tier 2</a:t>
          </a:r>
        </a:p>
        <a:p>
          <a:pPr marL="0" lvl="0" indent="0" algn="l" defTabSz="666750">
            <a:lnSpc>
              <a:spcPct val="90000"/>
            </a:lnSpc>
            <a:spcBef>
              <a:spcPct val="0"/>
            </a:spcBef>
            <a:spcAft>
              <a:spcPts val="0"/>
            </a:spcAft>
            <a:buNone/>
          </a:pPr>
          <a:r>
            <a:rPr lang="en-US" sz="1500" b="1" kern="1200" dirty="0">
              <a:latin typeface="Source Sans Pro" panose="020B0503030403020204"/>
            </a:rPr>
            <a:t>Wildlife Reserves</a:t>
          </a:r>
        </a:p>
      </dsp:txBody>
      <dsp:txXfrm>
        <a:off x="3342905" y="893545"/>
        <a:ext cx="1113702" cy="823709"/>
      </dsp:txXfrm>
    </dsp:sp>
    <dsp:sp modelId="{A415A44D-E5EF-144B-BFEE-4E8A7CC01734}">
      <dsp:nvSpPr>
        <dsp:cNvPr id="0" name=""/>
        <dsp:cNvSpPr/>
      </dsp:nvSpPr>
      <dsp:spPr>
        <a:xfrm>
          <a:off x="2988527" y="1306158"/>
          <a:ext cx="353018"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C305A6-0E60-3046-B356-C9AD172A62EB}">
      <dsp:nvSpPr>
        <dsp:cNvPr id="0" name=""/>
        <dsp:cNvSpPr/>
      </dsp:nvSpPr>
      <dsp:spPr>
        <a:xfrm rot="5400000">
          <a:off x="1682937" y="1500177"/>
          <a:ext cx="1512613" cy="1123539"/>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3AFACA-FB53-714B-8598-486E8F635C5C}">
      <dsp:nvSpPr>
        <dsp:cNvPr id="0" name=""/>
        <dsp:cNvSpPr/>
      </dsp:nvSpPr>
      <dsp:spPr>
        <a:xfrm>
          <a:off x="3363098" y="1696530"/>
          <a:ext cx="1169648" cy="823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9050" rIns="19050" bIns="19050" numCol="1" spcCol="1270" anchor="ctr" anchorCtr="0">
          <a:noAutofit/>
        </a:bodyPr>
        <a:lstStyle/>
        <a:p>
          <a:pPr marL="0" lvl="0" indent="0" algn="l" defTabSz="666750">
            <a:lnSpc>
              <a:spcPct val="90000"/>
            </a:lnSpc>
            <a:spcBef>
              <a:spcPct val="0"/>
            </a:spcBef>
            <a:spcAft>
              <a:spcPts val="0"/>
            </a:spcAft>
            <a:buNone/>
          </a:pPr>
          <a:r>
            <a:rPr lang="en-US" sz="1500" b="1" kern="1200" dirty="0">
              <a:latin typeface="Source Sans Pro" panose="020B0503030403020204"/>
            </a:rPr>
            <a:t>Tier 3</a:t>
          </a:r>
        </a:p>
        <a:p>
          <a:pPr marL="0" lvl="0" indent="0" algn="l" defTabSz="666750">
            <a:lnSpc>
              <a:spcPct val="90000"/>
            </a:lnSpc>
            <a:spcBef>
              <a:spcPct val="0"/>
            </a:spcBef>
            <a:spcAft>
              <a:spcPts val="0"/>
            </a:spcAft>
            <a:buNone/>
          </a:pPr>
          <a:r>
            <a:rPr lang="en-US" sz="1500" b="1" kern="1200" dirty="0">
              <a:latin typeface="Source Sans Pro" panose="020B0503030403020204"/>
            </a:rPr>
            <a:t>Community and Forest Reserves</a:t>
          </a:r>
        </a:p>
      </dsp:txBody>
      <dsp:txXfrm>
        <a:off x="3363098" y="1696530"/>
        <a:ext cx="1169648" cy="823709"/>
      </dsp:txXfrm>
    </dsp:sp>
    <dsp:sp modelId="{529894DC-8D44-5B43-967F-00EB12FAD291}">
      <dsp:nvSpPr>
        <dsp:cNvPr id="0" name=""/>
        <dsp:cNvSpPr/>
      </dsp:nvSpPr>
      <dsp:spPr>
        <a:xfrm>
          <a:off x="2988527" y="2129867"/>
          <a:ext cx="353018"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6CD744-0ABA-7A42-8A61-07365235CE30}">
      <dsp:nvSpPr>
        <dsp:cNvPr id="0" name=""/>
        <dsp:cNvSpPr/>
      </dsp:nvSpPr>
      <dsp:spPr>
        <a:xfrm rot="5400000">
          <a:off x="2100111" y="2310377"/>
          <a:ext cx="1080706" cy="718745"/>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F044E1-6082-45A2-91AA-F32C83034DD4}">
      <dsp:nvSpPr>
        <dsp:cNvPr id="0" name=""/>
        <dsp:cNvSpPr/>
      </dsp:nvSpPr>
      <dsp:spPr>
        <a:xfrm>
          <a:off x="3707" y="857922"/>
          <a:ext cx="2350008" cy="940003"/>
        </a:xfrm>
        <a:prstGeom prst="chevron">
          <a:avLst/>
        </a:prstGeom>
        <a:solidFill>
          <a:srgbClr val="FF9B37"/>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Support to PAs</a:t>
          </a:r>
        </a:p>
      </dsp:txBody>
      <dsp:txXfrm>
        <a:off x="473709" y="857922"/>
        <a:ext cx="1410005" cy="940003"/>
      </dsp:txXfrm>
    </dsp:sp>
    <dsp:sp modelId="{69215BE4-8B76-4D69-AEF2-C876C8024AE5}">
      <dsp:nvSpPr>
        <dsp:cNvPr id="0" name=""/>
        <dsp:cNvSpPr/>
      </dsp:nvSpPr>
      <dsp:spPr>
        <a:xfrm>
          <a:off x="2118714" y="857922"/>
          <a:ext cx="2610929" cy="940003"/>
        </a:xfrm>
        <a:prstGeom prst="chevron">
          <a:avLst/>
        </a:prstGeom>
        <a:solidFill>
          <a:srgbClr val="FF9B37"/>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Collaboration in PA Management</a:t>
          </a:r>
        </a:p>
      </dsp:txBody>
      <dsp:txXfrm>
        <a:off x="2588716" y="857922"/>
        <a:ext cx="1670926" cy="940003"/>
      </dsp:txXfrm>
    </dsp:sp>
    <dsp:sp modelId="{A8346549-285E-4AF9-9A43-EC1AEDF60C2A}">
      <dsp:nvSpPr>
        <dsp:cNvPr id="0" name=""/>
        <dsp:cNvSpPr/>
      </dsp:nvSpPr>
      <dsp:spPr>
        <a:xfrm>
          <a:off x="4494643" y="857922"/>
          <a:ext cx="2645827" cy="940003"/>
        </a:xfrm>
        <a:prstGeom prst="chevron">
          <a:avLst/>
        </a:prstGeom>
        <a:solidFill>
          <a:srgbClr val="FF9B37"/>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rPr>
            <a:t>Shared Co-Management </a:t>
          </a:r>
        </a:p>
      </dsp:txBody>
      <dsp:txXfrm>
        <a:off x="4964645" y="857922"/>
        <a:ext cx="1705824" cy="940003"/>
      </dsp:txXfrm>
    </dsp:sp>
    <dsp:sp modelId="{66E578FB-1F2B-4D02-992C-C28BE78A4745}">
      <dsp:nvSpPr>
        <dsp:cNvPr id="0" name=""/>
        <dsp:cNvSpPr/>
      </dsp:nvSpPr>
      <dsp:spPr>
        <a:xfrm>
          <a:off x="6905470" y="857922"/>
          <a:ext cx="2743094" cy="940003"/>
        </a:xfrm>
        <a:prstGeom prst="chevron">
          <a:avLst/>
        </a:prstGeom>
        <a:solidFill>
          <a:srgbClr val="FF9B37"/>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Integrated Co-Management</a:t>
          </a:r>
        </a:p>
      </dsp:txBody>
      <dsp:txXfrm>
        <a:off x="7375472" y="857922"/>
        <a:ext cx="1803091" cy="940003"/>
      </dsp:txXfrm>
    </dsp:sp>
    <dsp:sp modelId="{C6421F50-A477-4DBB-8D16-754E5C52F88A}">
      <dsp:nvSpPr>
        <dsp:cNvPr id="0" name=""/>
        <dsp:cNvSpPr/>
      </dsp:nvSpPr>
      <dsp:spPr>
        <a:xfrm>
          <a:off x="9413563" y="857922"/>
          <a:ext cx="2350008" cy="940003"/>
        </a:xfrm>
        <a:prstGeom prst="chevron">
          <a:avLst/>
        </a:prstGeom>
        <a:solidFill>
          <a:srgbClr val="FF9B37"/>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Fully Delegated</a:t>
          </a:r>
        </a:p>
      </dsp:txBody>
      <dsp:txXfrm>
        <a:off x="9883565" y="857922"/>
        <a:ext cx="1410005" cy="940003"/>
      </dsp:txXfrm>
    </dsp:sp>
  </dsp:spTree>
</dsp:drawing>
</file>

<file path=ppt/diagrams/layout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23.emf"/></Relationships>
</file>

<file path=ppt/drawings/drawing1.xml><?xml version="1.0" encoding="utf-8"?>
<c:userShapes xmlns:c="http://schemas.openxmlformats.org/drawingml/2006/chart">
  <cdr:relSizeAnchor xmlns:cdr="http://schemas.openxmlformats.org/drawingml/2006/chartDrawing">
    <cdr:from>
      <cdr:x>0</cdr:x>
      <cdr:y>0.70811</cdr:y>
    </cdr:from>
    <cdr:to>
      <cdr:x>0.22731</cdr:x>
      <cdr:y>1</cdr:y>
    </cdr:to>
    <cdr:pic>
      <cdr:nvPicPr>
        <cdr:cNvPr id="2" name="Picture 1">
          <a:extLst xmlns:a="http://schemas.openxmlformats.org/drawingml/2006/main">
            <a:ext uri="{FF2B5EF4-FFF2-40B4-BE49-F238E27FC236}">
              <a16:creationId xmlns:a16="http://schemas.microsoft.com/office/drawing/2014/main" id="{0D54492C-E342-1143-B902-BF93D11ABA5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3771158"/>
          <a:ext cx="1564174" cy="1554480"/>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B84320-0AA2-436B-BB67-183BEF73CD6F}" type="datetimeFigureOut">
              <a:rPr lang="en-US" smtClean="0"/>
              <a:t>5/3/18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EA2546-AA1C-44BF-A1B7-9B43BD01913F}" type="slidenum">
              <a:rPr lang="en-US" smtClean="0"/>
              <a:t>‹#›</a:t>
            </a:fld>
            <a:endParaRPr lang="en-US"/>
          </a:p>
        </p:txBody>
      </p:sp>
    </p:spTree>
    <p:extLst>
      <p:ext uri="{BB962C8B-B14F-4D97-AF65-F5344CB8AC3E}">
        <p14:creationId xmlns:p14="http://schemas.microsoft.com/office/powerpoint/2010/main" val="3986280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latin typeface="Calibri"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528BCEB4-048E-2946-A2CC-1502BA36D95E}" type="slidenum">
              <a:rPr lang="en-US"/>
              <a:pPr fontAlgn="base">
                <a:spcBef>
                  <a:spcPct val="0"/>
                </a:spcBef>
                <a:spcAft>
                  <a:spcPct val="0"/>
                </a:spcAft>
              </a:pPr>
              <a:t>1</a:t>
            </a:fld>
            <a:endParaRPr lang="en-US"/>
          </a:p>
        </p:txBody>
      </p:sp>
    </p:spTree>
    <p:extLst>
      <p:ext uri="{BB962C8B-B14F-4D97-AF65-F5344CB8AC3E}">
        <p14:creationId xmlns:p14="http://schemas.microsoft.com/office/powerpoint/2010/main" val="419493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5719">
              <a:defRPr/>
            </a:pPr>
            <a:r>
              <a:rPr lang="en-US" sz="900" dirty="0">
                <a:latin typeface="Segoe Print" panose="02000600000000000000" pitchFamily="2" charset="0"/>
              </a:rPr>
              <a:t>Funding gaps…not sure how you depict…figure out gaps then identify sources of funding: donors, PES, carbon, ….</a:t>
            </a:r>
            <a:endParaRPr lang="en-US" sz="900" dirty="0">
              <a:solidFill>
                <a:srgbClr val="FF0000"/>
              </a:solidFill>
              <a:latin typeface="Segoe Print" panose="02000600000000000000" pitchFamily="2" charset="0"/>
            </a:endParaRPr>
          </a:p>
          <a:p>
            <a:endParaRPr lang="en-US" dirty="0"/>
          </a:p>
        </p:txBody>
      </p:sp>
      <p:sp>
        <p:nvSpPr>
          <p:cNvPr id="4" name="Date Placeholder 3"/>
          <p:cNvSpPr>
            <a:spLocks noGrp="1"/>
          </p:cNvSpPr>
          <p:nvPr>
            <p:ph type="dt" idx="10"/>
          </p:nvPr>
        </p:nvSpPr>
        <p:spPr/>
        <p:txBody>
          <a:bodyPr/>
          <a:lstStyle/>
          <a:p>
            <a:fld id="{3414AF24-BFEF-487F-A7B5-BF81E0631BE8}" type="datetime1">
              <a:rPr lang="en-US" smtClean="0"/>
              <a:t>5/3/18</a:t>
            </a:fld>
            <a:endParaRPr lang="en-US" dirty="0"/>
          </a:p>
        </p:txBody>
      </p:sp>
      <p:sp>
        <p:nvSpPr>
          <p:cNvPr id="5" name="Slide Number Placeholder 4"/>
          <p:cNvSpPr>
            <a:spLocks noGrp="1"/>
          </p:cNvSpPr>
          <p:nvPr>
            <p:ph type="sldNum" sz="quarter" idx="11"/>
          </p:nvPr>
        </p:nvSpPr>
        <p:spPr/>
        <p:txBody>
          <a:bodyPr/>
          <a:lstStyle/>
          <a:p>
            <a:fld id="{66718CAF-8F25-4D18-99EF-5E650C5196C2}" type="slidenum">
              <a:rPr lang="en-US" smtClean="0"/>
              <a:t>11</a:t>
            </a:fld>
            <a:endParaRPr lang="en-US" dirty="0"/>
          </a:p>
        </p:txBody>
      </p:sp>
    </p:spTree>
    <p:extLst>
      <p:ext uri="{BB962C8B-B14F-4D97-AF65-F5344CB8AC3E}">
        <p14:creationId xmlns:p14="http://schemas.microsoft.com/office/powerpoint/2010/main" val="2572223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solidFill>
                  <a:schemeClr val="bg1"/>
                </a:solidFill>
                <a:latin typeface="Myriad Pro" panose="020B0503030403020204" pitchFamily="34" charset="0"/>
              </a:rPr>
              <a:t>PA Budget</a:t>
            </a:r>
          </a:p>
          <a:p>
            <a:r>
              <a:rPr lang="en-US" sz="900" b="1" dirty="0">
                <a:solidFill>
                  <a:schemeClr val="bg1"/>
                </a:solidFill>
              </a:rPr>
              <a:t>1.60 USD/hectare</a:t>
            </a:r>
          </a:p>
          <a:p>
            <a:endParaRPr lang="en-US" dirty="0"/>
          </a:p>
        </p:txBody>
      </p:sp>
      <p:sp>
        <p:nvSpPr>
          <p:cNvPr id="4" name="Date Placeholder 3"/>
          <p:cNvSpPr>
            <a:spLocks noGrp="1"/>
          </p:cNvSpPr>
          <p:nvPr>
            <p:ph type="dt" idx="10"/>
          </p:nvPr>
        </p:nvSpPr>
        <p:spPr/>
        <p:txBody>
          <a:bodyPr/>
          <a:lstStyle/>
          <a:p>
            <a:fld id="{3414AF24-BFEF-487F-A7B5-BF81E0631BE8}" type="datetime1">
              <a:rPr lang="en-US" smtClean="0"/>
              <a:t>5/3/18</a:t>
            </a:fld>
            <a:endParaRPr lang="en-US" dirty="0"/>
          </a:p>
        </p:txBody>
      </p:sp>
      <p:sp>
        <p:nvSpPr>
          <p:cNvPr id="5" name="Slide Number Placeholder 4"/>
          <p:cNvSpPr>
            <a:spLocks noGrp="1"/>
          </p:cNvSpPr>
          <p:nvPr>
            <p:ph type="sldNum" sz="quarter" idx="11"/>
          </p:nvPr>
        </p:nvSpPr>
        <p:spPr/>
        <p:txBody>
          <a:bodyPr/>
          <a:lstStyle/>
          <a:p>
            <a:fld id="{66718CAF-8F25-4D18-99EF-5E650C5196C2}" type="slidenum">
              <a:rPr lang="en-US" smtClean="0"/>
              <a:t>12</a:t>
            </a:fld>
            <a:endParaRPr lang="en-US" dirty="0"/>
          </a:p>
        </p:txBody>
      </p:sp>
    </p:spTree>
    <p:extLst>
      <p:ext uri="{BB962C8B-B14F-4D97-AF65-F5344CB8AC3E}">
        <p14:creationId xmlns:p14="http://schemas.microsoft.com/office/powerpoint/2010/main" val="1458719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5719">
              <a:defRPr/>
            </a:pPr>
            <a:r>
              <a:rPr lang="en-US" sz="900" dirty="0">
                <a:latin typeface="Myriad Pro" panose="020B0503030403020204" pitchFamily="34" charset="0"/>
              </a:rPr>
              <a:t>Land Revenue Initiative</a:t>
            </a:r>
          </a:p>
          <a:p>
            <a:pPr defTabSz="685719">
              <a:defRPr/>
            </a:pPr>
            <a:endParaRPr lang="en-US" sz="900" dirty="0">
              <a:latin typeface="Myriad Pro" panose="020B0503030403020204" pitchFamily="34" charset="0"/>
            </a:endParaRPr>
          </a:p>
          <a:p>
            <a:pPr marL="342859" indent="-342859">
              <a:buFont typeface="Arial" panose="020B0604020202020204" pitchFamily="34" charset="0"/>
              <a:buChar char="•"/>
            </a:pPr>
            <a:r>
              <a:rPr lang="en-US" sz="900" dirty="0">
                <a:latin typeface="Myriad Pro" panose="020B0503030403020204" pitchFamily="34" charset="0"/>
              </a:rPr>
              <a:t>Revenue generation</a:t>
            </a:r>
          </a:p>
          <a:p>
            <a:pPr marL="342859" indent="-342859">
              <a:buFont typeface="Arial" panose="020B0604020202020204" pitchFamily="34" charset="0"/>
              <a:buChar char="•"/>
            </a:pPr>
            <a:r>
              <a:rPr lang="en-US" sz="900" dirty="0">
                <a:latin typeface="Myriad Pro" panose="020B0503030403020204" pitchFamily="34" charset="0"/>
              </a:rPr>
              <a:t>Revenue allocation</a:t>
            </a:r>
          </a:p>
          <a:p>
            <a:pPr marL="342859" indent="-342859">
              <a:buFont typeface="Arial" panose="020B0604020202020204" pitchFamily="34" charset="0"/>
              <a:buChar char="•"/>
            </a:pPr>
            <a:r>
              <a:rPr lang="en-US" sz="900" dirty="0">
                <a:latin typeface="Myriad Pro" panose="020B0503030403020204" pitchFamily="34" charset="0"/>
              </a:rPr>
              <a:t>Management performance</a:t>
            </a:r>
          </a:p>
          <a:p>
            <a:endParaRPr lang="en-US" dirty="0"/>
          </a:p>
        </p:txBody>
      </p:sp>
      <p:sp>
        <p:nvSpPr>
          <p:cNvPr id="4" name="Date Placeholder 3"/>
          <p:cNvSpPr>
            <a:spLocks noGrp="1"/>
          </p:cNvSpPr>
          <p:nvPr>
            <p:ph type="dt" idx="10"/>
          </p:nvPr>
        </p:nvSpPr>
        <p:spPr/>
        <p:txBody>
          <a:bodyPr/>
          <a:lstStyle/>
          <a:p>
            <a:fld id="{3414AF24-BFEF-487F-A7B5-BF81E0631BE8}" type="datetime1">
              <a:rPr lang="en-US" smtClean="0"/>
              <a:t>5/3/18</a:t>
            </a:fld>
            <a:endParaRPr lang="en-US" dirty="0"/>
          </a:p>
        </p:txBody>
      </p:sp>
      <p:sp>
        <p:nvSpPr>
          <p:cNvPr id="5" name="Slide Number Placeholder 4"/>
          <p:cNvSpPr>
            <a:spLocks noGrp="1"/>
          </p:cNvSpPr>
          <p:nvPr>
            <p:ph type="sldNum" sz="quarter" idx="11"/>
          </p:nvPr>
        </p:nvSpPr>
        <p:spPr/>
        <p:txBody>
          <a:bodyPr/>
          <a:lstStyle/>
          <a:p>
            <a:fld id="{66718CAF-8F25-4D18-99EF-5E650C5196C2}" type="slidenum">
              <a:rPr lang="en-US" smtClean="0"/>
              <a:t>13</a:t>
            </a:fld>
            <a:endParaRPr lang="en-US" dirty="0"/>
          </a:p>
        </p:txBody>
      </p:sp>
    </p:spTree>
    <p:extLst>
      <p:ext uri="{BB962C8B-B14F-4D97-AF65-F5344CB8AC3E}">
        <p14:creationId xmlns:p14="http://schemas.microsoft.com/office/powerpoint/2010/main" val="2323283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600" dirty="0"/>
          </a:p>
        </p:txBody>
      </p:sp>
      <p:sp>
        <p:nvSpPr>
          <p:cNvPr id="4" name="Slide Number Placeholder 3"/>
          <p:cNvSpPr>
            <a:spLocks noGrp="1"/>
          </p:cNvSpPr>
          <p:nvPr>
            <p:ph type="sldNum" sz="quarter" idx="10"/>
          </p:nvPr>
        </p:nvSpPr>
        <p:spPr/>
        <p:txBody>
          <a:bodyPr/>
          <a:lstStyle/>
          <a:p>
            <a:fld id="{C634FE8B-FF84-5745-9A66-0FE3C4295D1C}" type="slidenum">
              <a:rPr lang="en-US" smtClean="0"/>
              <a:t>14</a:t>
            </a:fld>
            <a:endParaRPr lang="en-US" dirty="0"/>
          </a:p>
        </p:txBody>
      </p:sp>
    </p:spTree>
    <p:extLst>
      <p:ext uri="{BB962C8B-B14F-4D97-AF65-F5344CB8AC3E}">
        <p14:creationId xmlns:p14="http://schemas.microsoft.com/office/powerpoint/2010/main" val="2093808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a:latin typeface="Source Sans Pro"/>
              </a:rPr>
              <a:t>Ugandan tourism is at a turning point.</a:t>
            </a:r>
          </a:p>
          <a:p>
            <a:pPr marL="342900" indent="-342900">
              <a:buFont typeface="Arial" panose="020B0604020202020204" pitchFamily="34" charset="0"/>
              <a:buChar char="•"/>
            </a:pPr>
            <a:r>
              <a:rPr lang="en-US" sz="1200" dirty="0">
                <a:latin typeface="Source Sans Pro"/>
              </a:rPr>
              <a:t>Visitor numbers increasing.</a:t>
            </a:r>
          </a:p>
          <a:p>
            <a:pPr marL="342900" indent="-342900">
              <a:buFont typeface="Arial" panose="020B0604020202020204" pitchFamily="34" charset="0"/>
              <a:buChar char="•"/>
            </a:pPr>
            <a:r>
              <a:rPr lang="en-US" sz="1200" dirty="0">
                <a:latin typeface="Source Sans Pro"/>
              </a:rPr>
              <a:t>Wildlife and adventure based tourism is the fastest growing tourism market. </a:t>
            </a:r>
          </a:p>
          <a:p>
            <a:endParaRPr lang="en-US" dirty="0"/>
          </a:p>
        </p:txBody>
      </p:sp>
      <p:sp>
        <p:nvSpPr>
          <p:cNvPr id="4" name="Slide Number Placeholder 3"/>
          <p:cNvSpPr>
            <a:spLocks noGrp="1"/>
          </p:cNvSpPr>
          <p:nvPr>
            <p:ph type="sldNum" sz="quarter" idx="10"/>
          </p:nvPr>
        </p:nvSpPr>
        <p:spPr/>
        <p:txBody>
          <a:bodyPr/>
          <a:lstStyle/>
          <a:p>
            <a:fld id="{15EA2546-AA1C-44BF-A1B7-9B43BD01913F}" type="slidenum">
              <a:rPr lang="en-US" smtClean="0"/>
              <a:t>16</a:t>
            </a:fld>
            <a:endParaRPr lang="en-US"/>
          </a:p>
        </p:txBody>
      </p:sp>
    </p:spTree>
    <p:extLst>
      <p:ext uri="{BB962C8B-B14F-4D97-AF65-F5344CB8AC3E}">
        <p14:creationId xmlns:p14="http://schemas.microsoft.com/office/powerpoint/2010/main" val="1680093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power of</a:t>
            </a:r>
            <a:r>
              <a:rPr lang="en-US" baseline="0" dirty="0"/>
              <a:t> partnership </a:t>
            </a:r>
            <a:endParaRPr lang="en-US" dirty="0"/>
          </a:p>
        </p:txBody>
      </p:sp>
      <p:sp>
        <p:nvSpPr>
          <p:cNvPr id="4" name="Slide Number Placeholder 3"/>
          <p:cNvSpPr>
            <a:spLocks noGrp="1"/>
          </p:cNvSpPr>
          <p:nvPr>
            <p:ph type="sldNum" sz="quarter" idx="10"/>
          </p:nvPr>
        </p:nvSpPr>
        <p:spPr/>
        <p:txBody>
          <a:bodyPr/>
          <a:lstStyle/>
          <a:p>
            <a:fld id="{15EA2546-AA1C-44BF-A1B7-9B43BD01913F}" type="slidenum">
              <a:rPr lang="en-US" smtClean="0"/>
              <a:t>19</a:t>
            </a:fld>
            <a:endParaRPr lang="en-US"/>
          </a:p>
        </p:txBody>
      </p:sp>
    </p:spTree>
    <p:extLst>
      <p:ext uri="{BB962C8B-B14F-4D97-AF65-F5344CB8AC3E}">
        <p14:creationId xmlns:p14="http://schemas.microsoft.com/office/powerpoint/2010/main" val="2823412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34FE8B-FF84-5745-9A66-0FE3C4295D1C}" type="slidenum">
              <a:rPr lang="en-US" smtClean="0"/>
              <a:t>22</a:t>
            </a:fld>
            <a:endParaRPr lang="en-US" dirty="0"/>
          </a:p>
        </p:txBody>
      </p:sp>
    </p:spTree>
    <p:extLst>
      <p:ext uri="{BB962C8B-B14F-4D97-AF65-F5344CB8AC3E}">
        <p14:creationId xmlns:p14="http://schemas.microsoft.com/office/powerpoint/2010/main" val="4062168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34FE8B-FF84-5745-9A66-0FE3C4295D1C}" type="slidenum">
              <a:rPr lang="en-US" smtClean="0"/>
              <a:t>23</a:t>
            </a:fld>
            <a:endParaRPr lang="en-US" dirty="0"/>
          </a:p>
        </p:txBody>
      </p:sp>
    </p:spTree>
    <p:extLst>
      <p:ext uri="{BB962C8B-B14F-4D97-AF65-F5344CB8AC3E}">
        <p14:creationId xmlns:p14="http://schemas.microsoft.com/office/powerpoint/2010/main" val="3298100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34FE8B-FF84-5745-9A66-0FE3C4295D1C}" type="slidenum">
              <a:rPr lang="en-US" smtClean="0"/>
              <a:t>24</a:t>
            </a:fld>
            <a:endParaRPr lang="en-US" dirty="0"/>
          </a:p>
        </p:txBody>
      </p:sp>
    </p:spTree>
    <p:extLst>
      <p:ext uri="{BB962C8B-B14F-4D97-AF65-F5344CB8AC3E}">
        <p14:creationId xmlns:p14="http://schemas.microsoft.com/office/powerpoint/2010/main" val="3556640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34FE8B-FF84-5745-9A66-0FE3C4295D1C}" type="slidenum">
              <a:rPr lang="en-US" smtClean="0"/>
              <a:t>25</a:t>
            </a:fld>
            <a:endParaRPr lang="en-US" dirty="0"/>
          </a:p>
        </p:txBody>
      </p:sp>
    </p:spTree>
    <p:extLst>
      <p:ext uri="{BB962C8B-B14F-4D97-AF65-F5344CB8AC3E}">
        <p14:creationId xmlns:p14="http://schemas.microsoft.com/office/powerpoint/2010/main" val="2486343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Our Mission: </a:t>
            </a:r>
            <a:r>
              <a:rPr lang="en-US" altLang="en-US">
                <a:latin typeface="Source Sans Pro" panose="020B0503030403020204" pitchFamily="34" charset="0"/>
              </a:rPr>
              <a:t>To ensure that wildlife and wild lands thrive in modern Africa</a:t>
            </a:r>
          </a:p>
          <a:p>
            <a:endParaRPr lang="en-US" altLang="en-US"/>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7238" indent="-290513">
              <a:spcBef>
                <a:spcPct val="30000"/>
              </a:spcBef>
              <a:defRPr sz="1200">
                <a:solidFill>
                  <a:schemeClr val="tx1"/>
                </a:solidFill>
                <a:latin typeface="Calibri" panose="020F0502020204030204" pitchFamily="34" charset="0"/>
                <a:ea typeface="MS PGothic" panose="020B0600070205080204" pitchFamily="34" charset="-128"/>
              </a:defRPr>
            </a:lvl2pPr>
            <a:lvl3pPr marL="1165225" indent="-231775">
              <a:spcBef>
                <a:spcPct val="30000"/>
              </a:spcBef>
              <a:defRPr sz="1200">
                <a:solidFill>
                  <a:schemeClr val="tx1"/>
                </a:solidFill>
                <a:latin typeface="Calibri" panose="020F0502020204030204" pitchFamily="34" charset="0"/>
                <a:ea typeface="MS PGothic" panose="020B0600070205080204" pitchFamily="34" charset="-128"/>
              </a:defRPr>
            </a:lvl3pPr>
            <a:lvl4pPr marL="1631950" indent="-231775">
              <a:spcBef>
                <a:spcPct val="30000"/>
              </a:spcBef>
              <a:defRPr sz="1200">
                <a:solidFill>
                  <a:schemeClr val="tx1"/>
                </a:solidFill>
                <a:latin typeface="Calibri" panose="020F0502020204030204" pitchFamily="34" charset="0"/>
                <a:ea typeface="MS PGothic" panose="020B0600070205080204" pitchFamily="34" charset="-128"/>
              </a:defRPr>
            </a:lvl4pPr>
            <a:lvl5pPr marL="2098675" indent="-231775">
              <a:spcBef>
                <a:spcPct val="30000"/>
              </a:spcBef>
              <a:defRPr sz="1200">
                <a:solidFill>
                  <a:schemeClr val="tx1"/>
                </a:solidFill>
                <a:latin typeface="Calibri" panose="020F0502020204030204" pitchFamily="34" charset="0"/>
                <a:ea typeface="MS PGothic" panose="020B0600070205080204" pitchFamily="34" charset="-128"/>
              </a:defRPr>
            </a:lvl5pPr>
            <a:lvl6pPr marL="2555875"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13075"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70275"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7475"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A3AF71D-4CA8-4850-9549-78F09912BE30}" type="slidenum">
              <a:rPr lang="en-US" altLang="en-US" smtClean="0"/>
              <a:pPr>
                <a:spcBef>
                  <a:spcPct val="0"/>
                </a:spcBef>
              </a:pPr>
              <a:t>2</a:t>
            </a:fld>
            <a:endParaRPr lang="en-US" altLang="en-US"/>
          </a:p>
        </p:txBody>
      </p:sp>
    </p:spTree>
    <p:extLst>
      <p:ext uri="{BB962C8B-B14F-4D97-AF65-F5344CB8AC3E}">
        <p14:creationId xmlns:p14="http://schemas.microsoft.com/office/powerpoint/2010/main" val="301344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34FE8B-FF84-5745-9A66-0FE3C4295D1C}" type="slidenum">
              <a:rPr lang="en-US" smtClean="0"/>
              <a:t>26</a:t>
            </a:fld>
            <a:endParaRPr lang="en-US" dirty="0"/>
          </a:p>
        </p:txBody>
      </p:sp>
    </p:spTree>
    <p:extLst>
      <p:ext uri="{BB962C8B-B14F-4D97-AF65-F5344CB8AC3E}">
        <p14:creationId xmlns:p14="http://schemas.microsoft.com/office/powerpoint/2010/main" val="2254592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Clockwise: 1. His Excellency, President </a:t>
            </a:r>
            <a:r>
              <a:rPr lang="en-US" dirty="0" err="1"/>
              <a:t>Yoweri</a:t>
            </a:r>
            <a:r>
              <a:rPr lang="en-US" dirty="0"/>
              <a:t> </a:t>
            </a:r>
            <a:r>
              <a:rPr lang="en-US" dirty="0" err="1"/>
              <a:t>Kaguta</a:t>
            </a:r>
            <a:r>
              <a:rPr lang="en-US" dirty="0"/>
              <a:t> Museveni / Ms. Rosa </a:t>
            </a:r>
            <a:r>
              <a:rPr lang="en-US" dirty="0" err="1"/>
              <a:t>Malango</a:t>
            </a:r>
            <a:r>
              <a:rPr lang="en-US" dirty="0"/>
              <a:t>, UNDP Resident Representative and UN Resident Coordinator, Erik </a:t>
            </a:r>
            <a:r>
              <a:rPr lang="en-US" dirty="0" err="1"/>
              <a:t>Solheim</a:t>
            </a:r>
            <a:r>
              <a:rPr lang="en-US" dirty="0"/>
              <a:t>, the UNEP head and Hon. Ephraim </a:t>
            </a:r>
            <a:r>
              <a:rPr lang="en-US" dirty="0" err="1"/>
              <a:t>Kamuntu</a:t>
            </a:r>
            <a:r>
              <a:rPr lang="en-US" dirty="0"/>
              <a:t>, Minister of Tourism, Wildlife and Antiquities</a:t>
            </a:r>
          </a:p>
        </p:txBody>
      </p:sp>
      <p:sp>
        <p:nvSpPr>
          <p:cNvPr id="4" name="Slide Number Placeholder 3"/>
          <p:cNvSpPr>
            <a:spLocks noGrp="1"/>
          </p:cNvSpPr>
          <p:nvPr>
            <p:ph type="sldNum" sz="quarter" idx="10"/>
          </p:nvPr>
        </p:nvSpPr>
        <p:spPr/>
        <p:txBody>
          <a:bodyPr/>
          <a:lstStyle/>
          <a:p>
            <a:fld id="{15EA2546-AA1C-44BF-A1B7-9B43BD01913F}" type="slidenum">
              <a:rPr lang="en-US" smtClean="0"/>
              <a:t>27</a:t>
            </a:fld>
            <a:endParaRPr lang="en-US"/>
          </a:p>
        </p:txBody>
      </p:sp>
    </p:spTree>
    <p:extLst>
      <p:ext uri="{BB962C8B-B14F-4D97-AF65-F5344CB8AC3E}">
        <p14:creationId xmlns:p14="http://schemas.microsoft.com/office/powerpoint/2010/main" val="2777278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EA2546-AA1C-44BF-A1B7-9B43BD01913F}" type="slidenum">
              <a:rPr lang="en-US" smtClean="0"/>
              <a:t>29</a:t>
            </a:fld>
            <a:endParaRPr lang="en-US"/>
          </a:p>
        </p:txBody>
      </p:sp>
    </p:spTree>
    <p:extLst>
      <p:ext uri="{BB962C8B-B14F-4D97-AF65-F5344CB8AC3E}">
        <p14:creationId xmlns:p14="http://schemas.microsoft.com/office/powerpoint/2010/main" val="34322729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two categories of opportunities to be presented today, Tourism Concessions and Public Private Partnerships.</a:t>
            </a:r>
            <a:r>
              <a:rPr lang="en-GB" baseline="0" dirty="0"/>
              <a:t> I will start with the tourism concessions. I would like to make the point that we have purposefully not been too prescriptive in the exact location of potential sites but have rather identified the areas and the concept for their development. This is because we believe that the tourism operators will be better placed to identify the exact locations for their camps, and they can do that in discussion with UWA representatives to ensure they are suitable.</a:t>
            </a:r>
            <a:endParaRPr lang="en-US" dirty="0"/>
          </a:p>
        </p:txBody>
      </p:sp>
      <p:sp>
        <p:nvSpPr>
          <p:cNvPr id="4" name="Slide Number Placeholder 3"/>
          <p:cNvSpPr>
            <a:spLocks noGrp="1"/>
          </p:cNvSpPr>
          <p:nvPr>
            <p:ph type="sldNum" sz="quarter" idx="10"/>
          </p:nvPr>
        </p:nvSpPr>
        <p:spPr/>
        <p:txBody>
          <a:bodyPr/>
          <a:lstStyle/>
          <a:p>
            <a:fld id="{15EA2546-AA1C-44BF-A1B7-9B43BD01913F}" type="slidenum">
              <a:rPr lang="en-US" smtClean="0"/>
              <a:t>30</a:t>
            </a:fld>
            <a:endParaRPr lang="en-US"/>
          </a:p>
        </p:txBody>
      </p:sp>
    </p:spTree>
    <p:extLst>
      <p:ext uri="{BB962C8B-B14F-4D97-AF65-F5344CB8AC3E}">
        <p14:creationId xmlns:p14="http://schemas.microsoft.com/office/powerpoint/2010/main" val="2823013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EA2546-AA1C-44BF-A1B7-9B43BD01913F}" type="slidenum">
              <a:rPr lang="en-US" smtClean="0"/>
              <a:t>31</a:t>
            </a:fld>
            <a:endParaRPr lang="en-US"/>
          </a:p>
        </p:txBody>
      </p:sp>
    </p:spTree>
    <p:extLst>
      <p:ext uri="{BB962C8B-B14F-4D97-AF65-F5344CB8AC3E}">
        <p14:creationId xmlns:p14="http://schemas.microsoft.com/office/powerpoint/2010/main" val="5408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EA2546-AA1C-44BF-A1B7-9B43BD01913F}" type="slidenum">
              <a:rPr lang="en-US" smtClean="0"/>
              <a:t>32</a:t>
            </a:fld>
            <a:endParaRPr lang="en-US"/>
          </a:p>
        </p:txBody>
      </p:sp>
    </p:spTree>
    <p:extLst>
      <p:ext uri="{BB962C8B-B14F-4D97-AF65-F5344CB8AC3E}">
        <p14:creationId xmlns:p14="http://schemas.microsoft.com/office/powerpoint/2010/main" val="3121750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EA2546-AA1C-44BF-A1B7-9B43BD01913F}" type="slidenum">
              <a:rPr lang="en-US" smtClean="0"/>
              <a:t>34</a:t>
            </a:fld>
            <a:endParaRPr lang="en-US"/>
          </a:p>
        </p:txBody>
      </p:sp>
    </p:spTree>
    <p:extLst>
      <p:ext uri="{BB962C8B-B14F-4D97-AF65-F5344CB8AC3E}">
        <p14:creationId xmlns:p14="http://schemas.microsoft.com/office/powerpoint/2010/main" val="3669185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EA2546-AA1C-44BF-A1B7-9B43BD01913F}" type="slidenum">
              <a:rPr lang="en-US" smtClean="0"/>
              <a:t>35</a:t>
            </a:fld>
            <a:endParaRPr lang="en-US"/>
          </a:p>
        </p:txBody>
      </p:sp>
    </p:spTree>
    <p:extLst>
      <p:ext uri="{BB962C8B-B14F-4D97-AF65-F5344CB8AC3E}">
        <p14:creationId xmlns:p14="http://schemas.microsoft.com/office/powerpoint/2010/main" val="2581058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EA2546-AA1C-44BF-A1B7-9B43BD01913F}" type="slidenum">
              <a:rPr lang="en-US" smtClean="0"/>
              <a:t>36</a:t>
            </a:fld>
            <a:endParaRPr lang="en-US"/>
          </a:p>
        </p:txBody>
      </p:sp>
    </p:spTree>
    <p:extLst>
      <p:ext uri="{BB962C8B-B14F-4D97-AF65-F5344CB8AC3E}">
        <p14:creationId xmlns:p14="http://schemas.microsoft.com/office/powerpoint/2010/main" val="3375539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EA2546-AA1C-44BF-A1B7-9B43BD01913F}" type="slidenum">
              <a:rPr lang="en-US" smtClean="0"/>
              <a:t>37</a:t>
            </a:fld>
            <a:endParaRPr lang="en-US"/>
          </a:p>
        </p:txBody>
      </p:sp>
    </p:spTree>
    <p:extLst>
      <p:ext uri="{BB962C8B-B14F-4D97-AF65-F5344CB8AC3E}">
        <p14:creationId xmlns:p14="http://schemas.microsoft.com/office/powerpoint/2010/main" val="3038420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7238" indent="-290513">
              <a:spcBef>
                <a:spcPct val="30000"/>
              </a:spcBef>
              <a:defRPr sz="1200">
                <a:solidFill>
                  <a:schemeClr val="tx1"/>
                </a:solidFill>
                <a:latin typeface="Calibri" panose="020F0502020204030204" pitchFamily="34" charset="0"/>
                <a:ea typeface="MS PGothic" panose="020B0600070205080204" pitchFamily="34" charset="-128"/>
              </a:defRPr>
            </a:lvl2pPr>
            <a:lvl3pPr marL="1165225" indent="-231775">
              <a:spcBef>
                <a:spcPct val="30000"/>
              </a:spcBef>
              <a:defRPr sz="1200">
                <a:solidFill>
                  <a:schemeClr val="tx1"/>
                </a:solidFill>
                <a:latin typeface="Calibri" panose="020F0502020204030204" pitchFamily="34" charset="0"/>
                <a:ea typeface="MS PGothic" panose="020B0600070205080204" pitchFamily="34" charset="-128"/>
              </a:defRPr>
            </a:lvl3pPr>
            <a:lvl4pPr marL="1631950" indent="-231775">
              <a:spcBef>
                <a:spcPct val="30000"/>
              </a:spcBef>
              <a:defRPr sz="1200">
                <a:solidFill>
                  <a:schemeClr val="tx1"/>
                </a:solidFill>
                <a:latin typeface="Calibri" panose="020F0502020204030204" pitchFamily="34" charset="0"/>
                <a:ea typeface="MS PGothic" panose="020B0600070205080204" pitchFamily="34" charset="-128"/>
              </a:defRPr>
            </a:lvl4pPr>
            <a:lvl5pPr marL="2098675" indent="-231775">
              <a:spcBef>
                <a:spcPct val="30000"/>
              </a:spcBef>
              <a:defRPr sz="1200">
                <a:solidFill>
                  <a:schemeClr val="tx1"/>
                </a:solidFill>
                <a:latin typeface="Calibri" panose="020F0502020204030204" pitchFamily="34" charset="0"/>
                <a:ea typeface="MS PGothic" panose="020B0600070205080204" pitchFamily="34" charset="-128"/>
              </a:defRPr>
            </a:lvl5pPr>
            <a:lvl6pPr marL="2555875"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13075"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70275"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7475"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390CDC4-CA5B-4EB4-B781-1AEC4B8B3318}" type="slidenum">
              <a:rPr lang="en-US" altLang="en-US" smtClean="0"/>
              <a:pPr>
                <a:spcBef>
                  <a:spcPct val="0"/>
                </a:spcBef>
              </a:pPr>
              <a:t>3</a:t>
            </a:fld>
            <a:endParaRPr lang="en-US" altLang="en-US"/>
          </a:p>
        </p:txBody>
      </p:sp>
    </p:spTree>
    <p:extLst>
      <p:ext uri="{BB962C8B-B14F-4D97-AF65-F5344CB8AC3E}">
        <p14:creationId xmlns:p14="http://schemas.microsoft.com/office/powerpoint/2010/main" val="544615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Boost tourism by investing</a:t>
            </a:r>
            <a:r>
              <a:rPr lang="en-US" baseline="0" dirty="0"/>
              <a:t> in Protected Areas to become viable business entities e.g. </a:t>
            </a:r>
            <a:r>
              <a:rPr lang="en-US" dirty="0" err="1"/>
              <a:t>Kidepo</a:t>
            </a:r>
            <a:r>
              <a:rPr lang="en-US" dirty="0"/>
              <a:t> NP managed by UWA</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err="1"/>
              <a:t>Kidepo</a:t>
            </a:r>
            <a:r>
              <a:rPr lang="en-US" b="1" dirty="0"/>
              <a:t> Mountains : Credit</a:t>
            </a:r>
            <a:r>
              <a:rPr lang="en-US" b="1" baseline="0" dirty="0"/>
              <a:t> / source Philip </a:t>
            </a:r>
            <a:r>
              <a:rPr lang="en-US" b="1" baseline="0" dirty="0" err="1"/>
              <a:t>Muruthi</a:t>
            </a:r>
            <a:endParaRPr lang="en-US" b="1" dirty="0"/>
          </a:p>
        </p:txBody>
      </p:sp>
      <p:sp>
        <p:nvSpPr>
          <p:cNvPr id="4" name="Slide Number Placeholder 3"/>
          <p:cNvSpPr>
            <a:spLocks noGrp="1"/>
          </p:cNvSpPr>
          <p:nvPr>
            <p:ph type="sldNum" sz="quarter" idx="10"/>
          </p:nvPr>
        </p:nvSpPr>
        <p:spPr/>
        <p:txBody>
          <a:bodyPr/>
          <a:lstStyle/>
          <a:p>
            <a:pPr>
              <a:defRPr/>
            </a:pPr>
            <a:fld id="{46652F2E-F129-1241-8C4E-A09355FAA1A0}" type="slidenum">
              <a:rPr lang="en-US" smtClean="0"/>
              <a:pPr>
                <a:defRPr/>
              </a:pPr>
              <a:t>38</a:t>
            </a:fld>
            <a:endParaRPr lang="en-US"/>
          </a:p>
        </p:txBody>
      </p:sp>
    </p:spTree>
    <p:extLst>
      <p:ext uri="{BB962C8B-B14F-4D97-AF65-F5344CB8AC3E}">
        <p14:creationId xmlns:p14="http://schemas.microsoft.com/office/powerpoint/2010/main" val="3885895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EA2546-AA1C-44BF-A1B7-9B43BD01913F}" type="slidenum">
              <a:rPr lang="en-US" smtClean="0"/>
              <a:t>39</a:t>
            </a:fld>
            <a:endParaRPr lang="en-US"/>
          </a:p>
        </p:txBody>
      </p:sp>
    </p:spTree>
    <p:extLst>
      <p:ext uri="{BB962C8B-B14F-4D97-AF65-F5344CB8AC3E}">
        <p14:creationId xmlns:p14="http://schemas.microsoft.com/office/powerpoint/2010/main" val="8182254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EA2546-AA1C-44BF-A1B7-9B43BD01913F}" type="slidenum">
              <a:rPr lang="en-US" smtClean="0"/>
              <a:t>40</a:t>
            </a:fld>
            <a:endParaRPr lang="en-US"/>
          </a:p>
        </p:txBody>
      </p:sp>
    </p:spTree>
    <p:extLst>
      <p:ext uri="{BB962C8B-B14F-4D97-AF65-F5344CB8AC3E}">
        <p14:creationId xmlns:p14="http://schemas.microsoft.com/office/powerpoint/2010/main" val="25076265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EA2546-AA1C-44BF-A1B7-9B43BD01913F}" type="slidenum">
              <a:rPr lang="en-US" smtClean="0"/>
              <a:t>42</a:t>
            </a:fld>
            <a:endParaRPr lang="en-US"/>
          </a:p>
        </p:txBody>
      </p:sp>
    </p:spTree>
    <p:extLst>
      <p:ext uri="{BB962C8B-B14F-4D97-AF65-F5344CB8AC3E}">
        <p14:creationId xmlns:p14="http://schemas.microsoft.com/office/powerpoint/2010/main" val="26294726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EA2546-AA1C-44BF-A1B7-9B43BD01913F}" type="slidenum">
              <a:rPr lang="en-US" smtClean="0"/>
              <a:t>44</a:t>
            </a:fld>
            <a:endParaRPr lang="en-US"/>
          </a:p>
        </p:txBody>
      </p:sp>
    </p:spTree>
    <p:extLst>
      <p:ext uri="{BB962C8B-B14F-4D97-AF65-F5344CB8AC3E}">
        <p14:creationId xmlns:p14="http://schemas.microsoft.com/office/powerpoint/2010/main" val="3060840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EA2546-AA1C-44BF-A1B7-9B43BD01913F}" type="slidenum">
              <a:rPr lang="en-US" smtClean="0"/>
              <a:t>45</a:t>
            </a:fld>
            <a:endParaRPr lang="en-US"/>
          </a:p>
        </p:txBody>
      </p:sp>
    </p:spTree>
    <p:extLst>
      <p:ext uri="{BB962C8B-B14F-4D97-AF65-F5344CB8AC3E}">
        <p14:creationId xmlns:p14="http://schemas.microsoft.com/office/powerpoint/2010/main" val="4232167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012"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57238" indent="-290513">
              <a:defRPr sz="2400">
                <a:solidFill>
                  <a:schemeClr val="tx1"/>
                </a:solidFill>
                <a:latin typeface="Calibri" panose="020F0502020204030204" pitchFamily="34" charset="0"/>
                <a:ea typeface="MS PGothic" panose="020B0600070205080204" pitchFamily="34" charset="-128"/>
              </a:defRPr>
            </a:lvl2pPr>
            <a:lvl3pPr marL="1165225" indent="-231775">
              <a:defRPr sz="2400">
                <a:solidFill>
                  <a:schemeClr val="tx1"/>
                </a:solidFill>
                <a:latin typeface="Calibri" panose="020F0502020204030204" pitchFamily="34" charset="0"/>
                <a:ea typeface="MS PGothic" panose="020B0600070205080204" pitchFamily="34" charset="-128"/>
              </a:defRPr>
            </a:lvl3pPr>
            <a:lvl4pPr marL="1631950" indent="-231775">
              <a:defRPr sz="2400">
                <a:solidFill>
                  <a:schemeClr val="tx1"/>
                </a:solidFill>
                <a:latin typeface="Calibri" panose="020F0502020204030204" pitchFamily="34" charset="0"/>
                <a:ea typeface="MS PGothic" panose="020B0600070205080204" pitchFamily="34" charset="-128"/>
              </a:defRPr>
            </a:lvl4pPr>
            <a:lvl5pPr marL="2098675" indent="-231775">
              <a:defRPr sz="2400">
                <a:solidFill>
                  <a:schemeClr val="tx1"/>
                </a:solidFill>
                <a:latin typeface="Calibri" panose="020F0502020204030204" pitchFamily="34" charset="0"/>
                <a:ea typeface="MS PGothic" panose="020B0600070205080204" pitchFamily="34" charset="-128"/>
              </a:defRPr>
            </a:lvl5pPr>
            <a:lvl6pPr marL="2555875" indent="-231775"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3013075" indent="-231775"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70275" indent="-231775"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927475" indent="-231775"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E3AD8B74-BF14-48A6-B4E0-E77A7CFCEC61}" type="datetime1">
              <a:rPr lang="en-US" altLang="en-US" sz="1200" smtClean="0"/>
              <a:pPr/>
              <a:t>5/3/18</a:t>
            </a:fld>
            <a:endParaRPr lang="en-US" altLang="en-US" sz="1200"/>
          </a:p>
        </p:txBody>
      </p:sp>
      <p:sp>
        <p:nvSpPr>
          <p:cNvPr id="4301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57238" indent="-290513">
              <a:defRPr sz="2400">
                <a:solidFill>
                  <a:schemeClr val="tx1"/>
                </a:solidFill>
                <a:latin typeface="Calibri" panose="020F0502020204030204" pitchFamily="34" charset="0"/>
                <a:ea typeface="MS PGothic" panose="020B0600070205080204" pitchFamily="34" charset="-128"/>
              </a:defRPr>
            </a:lvl2pPr>
            <a:lvl3pPr marL="1165225" indent="-231775">
              <a:defRPr sz="2400">
                <a:solidFill>
                  <a:schemeClr val="tx1"/>
                </a:solidFill>
                <a:latin typeface="Calibri" panose="020F0502020204030204" pitchFamily="34" charset="0"/>
                <a:ea typeface="MS PGothic" panose="020B0600070205080204" pitchFamily="34" charset="-128"/>
              </a:defRPr>
            </a:lvl3pPr>
            <a:lvl4pPr marL="1631950" indent="-231775">
              <a:defRPr sz="2400">
                <a:solidFill>
                  <a:schemeClr val="tx1"/>
                </a:solidFill>
                <a:latin typeface="Calibri" panose="020F0502020204030204" pitchFamily="34" charset="0"/>
                <a:ea typeface="MS PGothic" panose="020B0600070205080204" pitchFamily="34" charset="-128"/>
              </a:defRPr>
            </a:lvl4pPr>
            <a:lvl5pPr marL="2098675" indent="-231775">
              <a:defRPr sz="2400">
                <a:solidFill>
                  <a:schemeClr val="tx1"/>
                </a:solidFill>
                <a:latin typeface="Calibri" panose="020F0502020204030204" pitchFamily="34" charset="0"/>
                <a:ea typeface="MS PGothic" panose="020B0600070205080204" pitchFamily="34" charset="-128"/>
              </a:defRPr>
            </a:lvl5pPr>
            <a:lvl6pPr marL="2555875" indent="-231775"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3013075" indent="-231775"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70275" indent="-231775"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927475" indent="-231775"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2DDEAAA5-E9EB-4FAF-AF8E-C5E3C56E9F75}" type="slidenum">
              <a:rPr lang="en-US" altLang="en-US" sz="1200" smtClean="0"/>
              <a:pPr/>
              <a:t>4</a:t>
            </a:fld>
            <a:endParaRPr lang="en-US" altLang="en-US" sz="1200"/>
          </a:p>
        </p:txBody>
      </p:sp>
    </p:spTree>
    <p:extLst>
      <p:ext uri="{BB962C8B-B14F-4D97-AF65-F5344CB8AC3E}">
        <p14:creationId xmlns:p14="http://schemas.microsoft.com/office/powerpoint/2010/main" val="1385286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Africa has impressive network Pas—1100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That number impressive, functionality not.</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Most Africa’s PAAs under-funded &amp; governments seeking partnerships increase management effectiveness, finance &amp; paper parks to operational parks. </a:t>
            </a:r>
            <a:endParaRPr lang="en-US" sz="1200" kern="1200" dirty="0">
              <a:solidFill>
                <a:schemeClr val="tx1"/>
              </a:solidFill>
              <a:effectLst/>
              <a:latin typeface="+mn-lt"/>
              <a:ea typeface="+mn-ea"/>
              <a:cs typeface="+mn-cs"/>
            </a:endParaRPr>
          </a:p>
          <a:p>
            <a:endParaRPr lang="en-US" dirty="0"/>
          </a:p>
        </p:txBody>
      </p:sp>
      <p:sp>
        <p:nvSpPr>
          <p:cNvPr id="4" name="Date Placeholder 3"/>
          <p:cNvSpPr>
            <a:spLocks noGrp="1"/>
          </p:cNvSpPr>
          <p:nvPr>
            <p:ph type="dt" idx="10"/>
          </p:nvPr>
        </p:nvSpPr>
        <p:spPr/>
        <p:txBody>
          <a:bodyPr/>
          <a:lstStyle/>
          <a:p>
            <a:fld id="{3414AF24-BFEF-487F-A7B5-BF81E0631BE8}" type="datetime1">
              <a:rPr lang="en-US" smtClean="0"/>
              <a:t>5/3/18</a:t>
            </a:fld>
            <a:endParaRPr lang="en-US" dirty="0"/>
          </a:p>
        </p:txBody>
      </p:sp>
      <p:sp>
        <p:nvSpPr>
          <p:cNvPr id="5" name="Slide Number Placeholder 4"/>
          <p:cNvSpPr>
            <a:spLocks noGrp="1"/>
          </p:cNvSpPr>
          <p:nvPr>
            <p:ph type="sldNum" sz="quarter" idx="11"/>
          </p:nvPr>
        </p:nvSpPr>
        <p:spPr/>
        <p:txBody>
          <a:bodyPr/>
          <a:lstStyle/>
          <a:p>
            <a:fld id="{66718CAF-8F25-4D18-99EF-5E650C5196C2}" type="slidenum">
              <a:rPr lang="en-US" smtClean="0"/>
              <a:t>5</a:t>
            </a:fld>
            <a:endParaRPr lang="en-US" dirty="0"/>
          </a:p>
        </p:txBody>
      </p:sp>
    </p:spTree>
    <p:extLst>
      <p:ext uri="{BB962C8B-B14F-4D97-AF65-F5344CB8AC3E}">
        <p14:creationId xmlns:p14="http://schemas.microsoft.com/office/powerpoint/2010/main" val="866675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big is challenge?</a:t>
            </a:r>
          </a:p>
          <a:p>
            <a:r>
              <a:rPr lang="en-US" sz="1200" kern="1200" dirty="0">
                <a:solidFill>
                  <a:schemeClr val="tx1"/>
                </a:solidFill>
                <a:effectLst/>
                <a:latin typeface="+mn-lt"/>
                <a:ea typeface="+mn-ea"/>
                <a:cs typeface="+mn-cs"/>
              </a:rPr>
              <a:t>McKinsey Group – all dev countries </a:t>
            </a:r>
            <a:r>
              <a:rPr lang="en-GB" sz="1200" kern="1200" dirty="0">
                <a:solidFill>
                  <a:schemeClr val="tx1"/>
                </a:solidFill>
                <a:effectLst/>
                <a:latin typeface="+mn-lt"/>
                <a:ea typeface="+mn-ea"/>
                <a:cs typeface="+mn-cs"/>
              </a:rPr>
              <a:t>1.1 – 2.5 B USD: Annual cost PA management.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Short fall 1 – 1.7 B USD/</a:t>
            </a:r>
            <a:r>
              <a:rPr lang="en-GB" sz="1200" kern="1200" dirty="0" err="1">
                <a:solidFill>
                  <a:schemeClr val="tx1"/>
                </a:solidFill>
                <a:effectLst/>
                <a:latin typeface="+mn-lt"/>
                <a:ea typeface="+mn-ea"/>
                <a:cs typeface="+mn-cs"/>
              </a:rPr>
              <a:t>yr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Enormous figure, not one charitable or public sector funding will solve. </a:t>
            </a:r>
          </a:p>
          <a:p>
            <a:endParaRPr lang="en-US" dirty="0"/>
          </a:p>
        </p:txBody>
      </p:sp>
      <p:sp>
        <p:nvSpPr>
          <p:cNvPr id="4" name="Slide Number Placeholder 3"/>
          <p:cNvSpPr>
            <a:spLocks noGrp="1"/>
          </p:cNvSpPr>
          <p:nvPr>
            <p:ph type="sldNum" sz="quarter" idx="10"/>
          </p:nvPr>
        </p:nvSpPr>
        <p:spPr/>
        <p:txBody>
          <a:bodyPr/>
          <a:lstStyle/>
          <a:p>
            <a:fld id="{15EA2546-AA1C-44BF-A1B7-9B43BD01913F}" type="slidenum">
              <a:rPr lang="en-US" smtClean="0"/>
              <a:t>6</a:t>
            </a:fld>
            <a:endParaRPr lang="en-US"/>
          </a:p>
        </p:txBody>
      </p:sp>
    </p:spTree>
    <p:extLst>
      <p:ext uri="{BB962C8B-B14F-4D97-AF65-F5344CB8AC3E}">
        <p14:creationId xmlns:p14="http://schemas.microsoft.com/office/powerpoint/2010/main" val="2434673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u="sng" dirty="0"/>
              <a:t>Management Budgets: Lion Conservation</a:t>
            </a:r>
          </a:p>
          <a:p>
            <a:r>
              <a:rPr lang="en-US" sz="900" dirty="0"/>
              <a:t>Fenced reserves:  	500 USD km</a:t>
            </a:r>
            <a:r>
              <a:rPr lang="en-US" sz="900" baseline="30000" dirty="0"/>
              <a:t>2</a:t>
            </a:r>
            <a:r>
              <a:rPr lang="en-US" sz="900" dirty="0"/>
              <a:t>  </a:t>
            </a:r>
          </a:p>
          <a:p>
            <a:r>
              <a:rPr lang="en-US" sz="900" dirty="0"/>
              <a:t>Unfenced reserves: 	 &gt;2000 USD km</a:t>
            </a:r>
            <a:r>
              <a:rPr lang="en-US" sz="900" baseline="30000" dirty="0"/>
              <a:t>2</a:t>
            </a:r>
            <a:endParaRPr lang="en-US" sz="900" dirty="0"/>
          </a:p>
          <a:p>
            <a:r>
              <a:rPr lang="en-US" sz="900" dirty="0"/>
              <a:t>Kruger			1,800 USD km</a:t>
            </a:r>
            <a:r>
              <a:rPr lang="en-US" sz="900" baseline="30000" dirty="0"/>
              <a:t>2</a:t>
            </a:r>
            <a:r>
              <a:rPr lang="en-US" sz="900" dirty="0"/>
              <a:t> </a:t>
            </a:r>
          </a:p>
          <a:p>
            <a:endParaRPr lang="en-US" sz="900" dirty="0"/>
          </a:p>
          <a:p>
            <a:pPr defTabSz="685719">
              <a:defRPr/>
            </a:pPr>
            <a:r>
              <a:rPr lang="en-US" sz="900" dirty="0"/>
              <a:t>Majority of African PAs budget: </a:t>
            </a:r>
            <a:r>
              <a:rPr lang="en-US" sz="900" b="1" dirty="0"/>
              <a:t>&lt; 50 USD/km</a:t>
            </a:r>
            <a:r>
              <a:rPr lang="en-US" sz="900" b="1" baseline="30000" dirty="0"/>
              <a:t>2</a:t>
            </a:r>
            <a:endParaRPr lang="en-US" sz="900" b="1" dirty="0"/>
          </a:p>
          <a:p>
            <a:endParaRPr lang="en-US" sz="900" dirty="0"/>
          </a:p>
          <a:p>
            <a:endParaRPr lang="en-US" sz="900" dirty="0"/>
          </a:p>
          <a:p>
            <a:endParaRPr lang="en-US" sz="900" dirty="0"/>
          </a:p>
          <a:p>
            <a:endParaRPr lang="en-US" dirty="0"/>
          </a:p>
        </p:txBody>
      </p:sp>
      <p:sp>
        <p:nvSpPr>
          <p:cNvPr id="4" name="Date Placeholder 3"/>
          <p:cNvSpPr>
            <a:spLocks noGrp="1"/>
          </p:cNvSpPr>
          <p:nvPr>
            <p:ph type="dt" idx="10"/>
          </p:nvPr>
        </p:nvSpPr>
        <p:spPr/>
        <p:txBody>
          <a:bodyPr/>
          <a:lstStyle/>
          <a:p>
            <a:fld id="{3414AF24-BFEF-487F-A7B5-BF81E0631BE8}" type="datetime1">
              <a:rPr lang="en-US" smtClean="0"/>
              <a:t>5/3/18</a:t>
            </a:fld>
            <a:endParaRPr lang="en-US" dirty="0"/>
          </a:p>
        </p:txBody>
      </p:sp>
      <p:sp>
        <p:nvSpPr>
          <p:cNvPr id="5" name="Slide Number Placeholder 4"/>
          <p:cNvSpPr>
            <a:spLocks noGrp="1"/>
          </p:cNvSpPr>
          <p:nvPr>
            <p:ph type="sldNum" sz="quarter" idx="11"/>
          </p:nvPr>
        </p:nvSpPr>
        <p:spPr/>
        <p:txBody>
          <a:bodyPr/>
          <a:lstStyle/>
          <a:p>
            <a:fld id="{66718CAF-8F25-4D18-99EF-5E650C5196C2}" type="slidenum">
              <a:rPr lang="en-US" smtClean="0"/>
              <a:t>7</a:t>
            </a:fld>
            <a:endParaRPr lang="en-US" dirty="0"/>
          </a:p>
        </p:txBody>
      </p:sp>
    </p:spTree>
    <p:extLst>
      <p:ext uri="{BB962C8B-B14F-4D97-AF65-F5344CB8AC3E}">
        <p14:creationId xmlns:p14="http://schemas.microsoft.com/office/powerpoint/2010/main" val="599512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does lack of resources translate on ground. </a:t>
            </a:r>
          </a:p>
          <a:p>
            <a:r>
              <a:rPr lang="en-US" sz="1200" kern="1200" dirty="0" err="1">
                <a:solidFill>
                  <a:schemeClr val="tx1"/>
                </a:solidFill>
                <a:effectLst/>
                <a:latin typeface="+mn-lt"/>
                <a:ea typeface="+mn-ea"/>
                <a:cs typeface="+mn-cs"/>
              </a:rPr>
              <a:t>Panthera</a:t>
            </a:r>
            <a:r>
              <a:rPr lang="en-US" sz="1200" kern="1200" dirty="0">
                <a:solidFill>
                  <a:schemeClr val="tx1"/>
                </a:solidFill>
                <a:effectLst/>
                <a:latin typeface="+mn-lt"/>
                <a:ea typeface="+mn-ea"/>
                <a:cs typeface="+mn-cs"/>
              </a:rPr>
              <a:t> survey: 187 PAs supporting lions</a:t>
            </a:r>
          </a:p>
          <a:p>
            <a:pPr lvl="0"/>
            <a:r>
              <a:rPr lang="en-US" sz="1200" kern="1200" dirty="0">
                <a:solidFill>
                  <a:schemeClr val="tx1"/>
                </a:solidFill>
                <a:effectLst/>
                <a:latin typeface="+mn-lt"/>
                <a:ea typeface="+mn-ea"/>
                <a:cs typeface="+mn-cs"/>
              </a:rPr>
              <a:t>46% -- 2 or less vehicles, </a:t>
            </a:r>
          </a:p>
          <a:p>
            <a:pPr lvl="0"/>
            <a:r>
              <a:rPr lang="en-US" sz="1200" kern="1200" dirty="0">
                <a:solidFill>
                  <a:schemeClr val="tx1"/>
                </a:solidFill>
                <a:effectLst/>
                <a:latin typeface="+mn-lt"/>
                <a:ea typeface="+mn-ea"/>
                <a:cs typeface="+mn-cs"/>
              </a:rPr>
              <a:t>15% -- no vehicles. </a:t>
            </a:r>
          </a:p>
          <a:p>
            <a:r>
              <a:rPr lang="en-US" sz="1200" kern="1200" dirty="0">
                <a:solidFill>
                  <a:schemeClr val="tx1"/>
                </a:solidFill>
                <a:effectLst/>
                <a:latin typeface="+mn-lt"/>
                <a:ea typeface="+mn-ea"/>
                <a:cs typeface="+mn-cs"/>
              </a:rPr>
              <a:t>Think about Mana. How does one respond? </a:t>
            </a:r>
            <a:r>
              <a:rPr lang="en-US" sz="1200" b="1" kern="1200" dirty="0">
                <a:solidFill>
                  <a:schemeClr val="tx1"/>
                </a:solidFill>
                <a:effectLst/>
                <a:latin typeface="+mn-lt"/>
                <a:ea typeface="+mn-ea"/>
                <a:cs typeface="+mn-cs"/>
              </a:rPr>
              <a:t>You don’t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5EA2546-AA1C-44BF-A1B7-9B43BD01913F}" type="slidenum">
              <a:rPr lang="en-US" smtClean="0"/>
              <a:t>8</a:t>
            </a:fld>
            <a:endParaRPr lang="en-US"/>
          </a:p>
        </p:txBody>
      </p:sp>
    </p:spTree>
    <p:extLst>
      <p:ext uri="{BB962C8B-B14F-4D97-AF65-F5344CB8AC3E}">
        <p14:creationId xmlns:p14="http://schemas.microsoft.com/office/powerpoint/2010/main" val="4199788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5719">
              <a:defRPr/>
            </a:pPr>
            <a:r>
              <a:rPr lang="en-US" sz="900" dirty="0">
                <a:latin typeface="Myriad Pro" panose="020B0503030403020204" pitchFamily="34" charset="0"/>
              </a:rPr>
              <a:t>Management Works</a:t>
            </a:r>
          </a:p>
          <a:p>
            <a:endParaRPr lang="en-US" dirty="0"/>
          </a:p>
        </p:txBody>
      </p:sp>
      <p:sp>
        <p:nvSpPr>
          <p:cNvPr id="4" name="Date Placeholder 3"/>
          <p:cNvSpPr>
            <a:spLocks noGrp="1"/>
          </p:cNvSpPr>
          <p:nvPr>
            <p:ph type="dt" idx="10"/>
          </p:nvPr>
        </p:nvSpPr>
        <p:spPr/>
        <p:txBody>
          <a:bodyPr/>
          <a:lstStyle/>
          <a:p>
            <a:fld id="{3414AF24-BFEF-487F-A7B5-BF81E0631BE8}" type="datetime1">
              <a:rPr lang="en-US" smtClean="0"/>
              <a:t>5/3/18</a:t>
            </a:fld>
            <a:endParaRPr lang="en-US" dirty="0"/>
          </a:p>
        </p:txBody>
      </p:sp>
      <p:sp>
        <p:nvSpPr>
          <p:cNvPr id="5" name="Slide Number Placeholder 4"/>
          <p:cNvSpPr>
            <a:spLocks noGrp="1"/>
          </p:cNvSpPr>
          <p:nvPr>
            <p:ph type="sldNum" sz="quarter" idx="11"/>
          </p:nvPr>
        </p:nvSpPr>
        <p:spPr/>
        <p:txBody>
          <a:bodyPr/>
          <a:lstStyle/>
          <a:p>
            <a:fld id="{66718CAF-8F25-4D18-99EF-5E650C5196C2}" type="slidenum">
              <a:rPr lang="en-US" smtClean="0"/>
              <a:t>9</a:t>
            </a:fld>
            <a:endParaRPr lang="en-US" dirty="0"/>
          </a:p>
        </p:txBody>
      </p:sp>
    </p:spTree>
    <p:extLst>
      <p:ext uri="{BB962C8B-B14F-4D97-AF65-F5344CB8AC3E}">
        <p14:creationId xmlns:p14="http://schemas.microsoft.com/office/powerpoint/2010/main" val="9467048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652431F5-58D2-4C53-84FE-FFA382A3862A}" type="datetimeFigureOut">
              <a:rPr lang="en-US" smtClean="0"/>
              <a:t>5/3/18</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53751FB1-ACE5-420B-B0E9-02D62C864996}" type="slidenum">
              <a:rPr lang="en-US" smtClean="0"/>
              <a:t>‹#›</a:t>
            </a:fld>
            <a:endParaRPr lang="en-US"/>
          </a:p>
        </p:txBody>
      </p:sp>
    </p:spTree>
    <p:extLst>
      <p:ext uri="{BB962C8B-B14F-4D97-AF65-F5344CB8AC3E}">
        <p14:creationId xmlns:p14="http://schemas.microsoft.com/office/powerpoint/2010/main" val="378388126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2431F5-58D2-4C53-84FE-FFA382A3862A}" type="datetimeFigureOut">
              <a:rPr lang="en-US" smtClean="0"/>
              <a:t>5/3/18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751FB1-ACE5-420B-B0E9-02D62C864996}" type="slidenum">
              <a:rPr lang="en-US" smtClean="0"/>
              <a:t>‹#›</a:t>
            </a:fld>
            <a:endParaRPr lang="en-US"/>
          </a:p>
        </p:txBody>
      </p:sp>
    </p:spTree>
    <p:extLst>
      <p:ext uri="{BB962C8B-B14F-4D97-AF65-F5344CB8AC3E}">
        <p14:creationId xmlns:p14="http://schemas.microsoft.com/office/powerpoint/2010/main" val="2849414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2431F5-58D2-4C53-84FE-FFA382A3862A}" type="datetimeFigureOut">
              <a:rPr lang="en-US" smtClean="0"/>
              <a:t>5/3/18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751FB1-ACE5-420B-B0E9-02D62C864996}" type="slidenum">
              <a:rPr lang="en-US" smtClean="0"/>
              <a:t>‹#›</a:t>
            </a:fld>
            <a:endParaRPr lang="en-US"/>
          </a:p>
        </p:txBody>
      </p:sp>
    </p:spTree>
    <p:extLst>
      <p:ext uri="{BB962C8B-B14F-4D97-AF65-F5344CB8AC3E}">
        <p14:creationId xmlns:p14="http://schemas.microsoft.com/office/powerpoint/2010/main" val="234936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WF General Title Slide">
    <p:spTree>
      <p:nvGrpSpPr>
        <p:cNvPr id="1" name=""/>
        <p:cNvGrpSpPr/>
        <p:nvPr/>
      </p:nvGrpSpPr>
      <p:grpSpPr>
        <a:xfrm>
          <a:off x="0" y="0"/>
          <a:ext cx="0" cy="0"/>
          <a:chOff x="0" y="0"/>
          <a:chExt cx="0" cy="0"/>
        </a:xfrm>
      </p:grpSpPr>
      <p:pic>
        <p:nvPicPr>
          <p:cNvPr id="2" name="Picture 4" descr="Top_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0" y="4044952"/>
            <a:ext cx="12192000" cy="2432049"/>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latin typeface="Source Sans Pro"/>
              <a:cs typeface="Source Sans Pro"/>
            </a:endParaRPr>
          </a:p>
        </p:txBody>
      </p:sp>
      <p:sp>
        <p:nvSpPr>
          <p:cNvPr id="4" name="Rectangle 3"/>
          <p:cNvSpPr/>
          <p:nvPr/>
        </p:nvSpPr>
        <p:spPr>
          <a:xfrm>
            <a:off x="0" y="4044951"/>
            <a:ext cx="4572000" cy="24341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pic>
        <p:nvPicPr>
          <p:cNvPr id="6" name="Picture 5" descr="AWF_Logo_Final_Color.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2690" y="4424903"/>
            <a:ext cx="3439893" cy="1642533"/>
          </a:xfrm>
          <a:prstGeom prst="rect">
            <a:avLst/>
          </a:prstGeom>
        </p:spPr>
      </p:pic>
    </p:spTree>
    <p:extLst>
      <p:ext uri="{BB962C8B-B14F-4D97-AF65-F5344CB8AC3E}">
        <p14:creationId xmlns:p14="http://schemas.microsoft.com/office/powerpoint/2010/main" val="1416119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General-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267"/>
            </a:lvl1pPr>
          </a:lstStyle>
          <a:p>
            <a:r>
              <a:rPr lang="en-US"/>
              <a:t>Click to edit Master title style</a:t>
            </a:r>
            <a:endParaRPr lang="en-US" dirty="0"/>
          </a:p>
        </p:txBody>
      </p:sp>
      <p:sp>
        <p:nvSpPr>
          <p:cNvPr id="7" name="Content Placeholder 2"/>
          <p:cNvSpPr>
            <a:spLocks noGrp="1"/>
          </p:cNvSpPr>
          <p:nvPr>
            <p:ph idx="1"/>
          </p:nvPr>
        </p:nvSpPr>
        <p:spPr>
          <a:xfrm>
            <a:off x="609600" y="1600205"/>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7967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2431F5-58D2-4C53-84FE-FFA382A3862A}" type="datetimeFigureOut">
              <a:rPr lang="en-US" smtClean="0"/>
              <a:t>5/3/18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751FB1-ACE5-420B-B0E9-02D62C864996}" type="slidenum">
              <a:rPr lang="en-US" smtClean="0"/>
              <a:t>‹#›</a:t>
            </a:fld>
            <a:endParaRPr lang="en-US"/>
          </a:p>
        </p:txBody>
      </p:sp>
    </p:spTree>
    <p:extLst>
      <p:ext uri="{BB962C8B-B14F-4D97-AF65-F5344CB8AC3E}">
        <p14:creationId xmlns:p14="http://schemas.microsoft.com/office/powerpoint/2010/main" val="3397137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652431F5-58D2-4C53-84FE-FFA382A3862A}" type="datetimeFigureOut">
              <a:rPr lang="en-US" smtClean="0"/>
              <a:t>5/3/18</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53751FB1-ACE5-420B-B0E9-02D62C864996}" type="slidenum">
              <a:rPr lang="en-US" smtClean="0"/>
              <a:t>‹#›</a:t>
            </a:fld>
            <a:endParaRPr lang="en-US"/>
          </a:p>
        </p:txBody>
      </p:sp>
    </p:spTree>
    <p:extLst>
      <p:ext uri="{BB962C8B-B14F-4D97-AF65-F5344CB8AC3E}">
        <p14:creationId xmlns:p14="http://schemas.microsoft.com/office/powerpoint/2010/main" val="10264282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2431F5-58D2-4C53-84FE-FFA382A3862A}" type="datetimeFigureOut">
              <a:rPr lang="en-US" smtClean="0"/>
              <a:t>5/3/18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751FB1-ACE5-420B-B0E9-02D62C864996}" type="slidenum">
              <a:rPr lang="en-US" smtClean="0"/>
              <a:t>‹#›</a:t>
            </a:fld>
            <a:endParaRPr lang="en-US"/>
          </a:p>
        </p:txBody>
      </p:sp>
    </p:spTree>
    <p:extLst>
      <p:ext uri="{BB962C8B-B14F-4D97-AF65-F5344CB8AC3E}">
        <p14:creationId xmlns:p14="http://schemas.microsoft.com/office/powerpoint/2010/main" val="1080509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2431F5-58D2-4C53-84FE-FFA382A3862A}" type="datetimeFigureOut">
              <a:rPr lang="en-US" smtClean="0"/>
              <a:t>5/3/18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751FB1-ACE5-420B-B0E9-02D62C864996}" type="slidenum">
              <a:rPr lang="en-US" smtClean="0"/>
              <a:t>‹#›</a:t>
            </a:fld>
            <a:endParaRPr lang="en-US"/>
          </a:p>
        </p:txBody>
      </p:sp>
    </p:spTree>
    <p:extLst>
      <p:ext uri="{BB962C8B-B14F-4D97-AF65-F5344CB8AC3E}">
        <p14:creationId xmlns:p14="http://schemas.microsoft.com/office/powerpoint/2010/main" val="799191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52431F5-58D2-4C53-84FE-FFA382A3862A}" type="datetimeFigureOut">
              <a:rPr lang="en-US" smtClean="0"/>
              <a:t>5/3/18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751FB1-ACE5-420B-B0E9-02D62C864996}" type="slidenum">
              <a:rPr lang="en-US" smtClean="0"/>
              <a:t>‹#›</a:t>
            </a:fld>
            <a:endParaRPr lang="en-US"/>
          </a:p>
        </p:txBody>
      </p:sp>
    </p:spTree>
    <p:extLst>
      <p:ext uri="{BB962C8B-B14F-4D97-AF65-F5344CB8AC3E}">
        <p14:creationId xmlns:p14="http://schemas.microsoft.com/office/powerpoint/2010/main" val="3167213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2431F5-58D2-4C53-84FE-FFA382A3862A}" type="datetimeFigureOut">
              <a:rPr lang="en-US" smtClean="0"/>
              <a:t>5/3/18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751FB1-ACE5-420B-B0E9-02D62C864996}" type="slidenum">
              <a:rPr lang="en-US" smtClean="0"/>
              <a:t>‹#›</a:t>
            </a:fld>
            <a:endParaRPr lang="en-US"/>
          </a:p>
        </p:txBody>
      </p:sp>
    </p:spTree>
    <p:extLst>
      <p:ext uri="{BB962C8B-B14F-4D97-AF65-F5344CB8AC3E}">
        <p14:creationId xmlns:p14="http://schemas.microsoft.com/office/powerpoint/2010/main" val="86079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652431F5-58D2-4C53-84FE-FFA382A3862A}" type="datetimeFigureOut">
              <a:rPr lang="en-US" smtClean="0"/>
              <a:t>5/3/18</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53751FB1-ACE5-420B-B0E9-02D62C864996}"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4260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652431F5-58D2-4C53-84FE-FFA382A3862A}" type="datetimeFigureOut">
              <a:rPr lang="en-US" smtClean="0"/>
              <a:t>5/3/18</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53751FB1-ACE5-420B-B0E9-02D62C864996}"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8776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52431F5-58D2-4C53-84FE-FFA382A3862A}" type="datetimeFigureOut">
              <a:rPr lang="en-US" smtClean="0"/>
              <a:t>5/3/18</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53751FB1-ACE5-420B-B0E9-02D62C864996}" type="slidenum">
              <a:rPr lang="en-US" smtClean="0"/>
              <a:t>‹#›</a:t>
            </a:fld>
            <a:endParaRPr lang="en-US"/>
          </a:p>
        </p:txBody>
      </p:sp>
    </p:spTree>
    <p:extLst>
      <p:ext uri="{BB962C8B-B14F-4D97-AF65-F5344CB8AC3E}">
        <p14:creationId xmlns:p14="http://schemas.microsoft.com/office/powerpoint/2010/main" val="3038019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emf"/><Relationship Id="rId7"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7.png"/><Relationship Id="rId4" Type="http://schemas.openxmlformats.org/officeDocument/2006/relationships/diagramLayout" Target="../diagrams/layout1.xml"/><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36.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3"/>
          <p:cNvSpPr txBox="1">
            <a:spLocks noChangeArrowheads="1"/>
          </p:cNvSpPr>
          <p:nvPr/>
        </p:nvSpPr>
        <p:spPr bwMode="auto">
          <a:xfrm>
            <a:off x="4122549" y="4376371"/>
            <a:ext cx="8069451"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2800" dirty="0">
                <a:latin typeface="Source Sans Pro" panose="020B0503030403020204"/>
              </a:rPr>
              <a:t>Increasing Conservation Finance For Uganda's Protected Areas through Wildlife Tourism</a:t>
            </a:r>
          </a:p>
          <a:p>
            <a:pPr algn="ctr"/>
            <a:endParaRPr lang="en-US" sz="2400" dirty="0">
              <a:latin typeface="Source Sans Pro" panose="020B0503030403020204"/>
              <a:cs typeface="Source Sans Pro" charset="0"/>
            </a:endParaRPr>
          </a:p>
          <a:p>
            <a:pPr algn="ctr"/>
            <a:r>
              <a:rPr lang="en-US" sz="2000" dirty="0">
                <a:latin typeface="Source Sans Pro"/>
                <a:cs typeface="Source Sans Pro" charset="0"/>
              </a:rPr>
              <a:t>Kathleen H. Fitzgerald</a:t>
            </a:r>
          </a:p>
          <a:p>
            <a:pPr algn="ctr"/>
            <a:r>
              <a:rPr lang="en-US" sz="2000" dirty="0">
                <a:latin typeface="Source Sans Pro"/>
                <a:cs typeface="Source Sans Pro" charset="0"/>
              </a:rPr>
              <a:t>Vice President Programs East and Southern Africa</a:t>
            </a:r>
          </a:p>
        </p:txBody>
      </p:sp>
    </p:spTree>
    <p:extLst>
      <p:ext uri="{BB962C8B-B14F-4D97-AF65-F5344CB8AC3E}">
        <p14:creationId xmlns:p14="http://schemas.microsoft.com/office/powerpoint/2010/main" val="61150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Zimm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0"/>
            <a:ext cx="12192000" cy="6858000"/>
          </a:xfrm>
          <a:prstGeom prst="rect">
            <a:avLst/>
          </a:prstGeom>
        </p:spPr>
      </p:pic>
      <p:sp>
        <p:nvSpPr>
          <p:cNvPr id="4" name="Rectangle 3"/>
          <p:cNvSpPr/>
          <p:nvPr/>
        </p:nvSpPr>
        <p:spPr>
          <a:xfrm>
            <a:off x="0" y="0"/>
            <a:ext cx="4165600" cy="6858000"/>
          </a:xfrm>
          <a:prstGeom prst="rect">
            <a:avLst/>
          </a:prstGeom>
          <a:solidFill>
            <a:schemeClr val="tx1">
              <a:alpha val="8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Box 5"/>
          <p:cNvSpPr txBox="1"/>
          <p:nvPr/>
        </p:nvSpPr>
        <p:spPr>
          <a:xfrm>
            <a:off x="508000" y="2148921"/>
            <a:ext cx="4749800" cy="2062103"/>
          </a:xfrm>
          <a:prstGeom prst="rect">
            <a:avLst/>
          </a:prstGeom>
          <a:noFill/>
        </p:spPr>
        <p:txBody>
          <a:bodyPr wrap="square" rtlCol="0">
            <a:spAutoFit/>
          </a:bodyPr>
          <a:lstStyle/>
          <a:p>
            <a:endParaRPr lang="en-US" sz="3200" dirty="0">
              <a:solidFill>
                <a:schemeClr val="bg1"/>
              </a:solidFill>
              <a:latin typeface="Myriad Pro" panose="020B0503030403020204" pitchFamily="34" charset="0"/>
            </a:endParaRPr>
          </a:p>
          <a:p>
            <a:r>
              <a:rPr lang="en-US" sz="3200" b="1" dirty="0">
                <a:solidFill>
                  <a:schemeClr val="bg1"/>
                </a:solidFill>
                <a:latin typeface="Myriad Pro" panose="020B0503030403020204" pitchFamily="34" charset="0"/>
              </a:rPr>
              <a:t>1980: </a:t>
            </a:r>
            <a:r>
              <a:rPr lang="en-US" sz="3200" dirty="0">
                <a:solidFill>
                  <a:schemeClr val="bg1"/>
                </a:solidFill>
                <a:latin typeface="Myriad Pro" panose="020B0503030403020204" pitchFamily="34" charset="0"/>
              </a:rPr>
              <a:t>$200 /km</a:t>
            </a:r>
            <a:r>
              <a:rPr lang="en-US" sz="3200" baseline="30000" dirty="0">
                <a:solidFill>
                  <a:schemeClr val="bg1"/>
                </a:solidFill>
                <a:latin typeface="Myriad Pro" panose="020B0503030403020204" pitchFamily="34" charset="0"/>
              </a:rPr>
              <a:t>2</a:t>
            </a:r>
            <a:br>
              <a:rPr lang="en-US" sz="3200" baseline="30000" dirty="0">
                <a:solidFill>
                  <a:schemeClr val="bg1"/>
                </a:solidFill>
                <a:latin typeface="Myriad Pro" panose="020B0503030403020204" pitchFamily="34" charset="0"/>
              </a:rPr>
            </a:br>
            <a:r>
              <a:rPr lang="en-US" sz="3200" dirty="0">
                <a:solidFill>
                  <a:schemeClr val="bg1"/>
                </a:solidFill>
                <a:latin typeface="Myriad Pro" panose="020B0503030403020204" pitchFamily="34" charset="0"/>
              </a:rPr>
              <a:t> </a:t>
            </a:r>
          </a:p>
          <a:p>
            <a:r>
              <a:rPr lang="en-US" sz="3200" b="1" dirty="0">
                <a:solidFill>
                  <a:schemeClr val="bg1"/>
                </a:solidFill>
                <a:latin typeface="Myriad Pro" panose="020B0503030403020204" pitchFamily="34" charset="0"/>
              </a:rPr>
              <a:t>2011: </a:t>
            </a:r>
            <a:r>
              <a:rPr lang="en-US" sz="3200" dirty="0">
                <a:solidFill>
                  <a:schemeClr val="bg1"/>
                </a:solidFill>
                <a:latin typeface="Myriad Pro" panose="020B0503030403020204" pitchFamily="34" charset="0"/>
              </a:rPr>
              <a:t>$10 /km</a:t>
            </a:r>
            <a:r>
              <a:rPr lang="en-US" sz="3200" baseline="30000" dirty="0">
                <a:solidFill>
                  <a:schemeClr val="bg1"/>
                </a:solidFill>
                <a:latin typeface="Myriad Pro" panose="020B0503030403020204" pitchFamily="34" charset="0"/>
              </a:rPr>
              <a:t>2 </a:t>
            </a:r>
          </a:p>
        </p:txBody>
      </p:sp>
      <p:sp>
        <p:nvSpPr>
          <p:cNvPr id="8" name="TextBox 7"/>
          <p:cNvSpPr txBox="1"/>
          <p:nvPr/>
        </p:nvSpPr>
        <p:spPr>
          <a:xfrm>
            <a:off x="378856" y="279400"/>
            <a:ext cx="3367488" cy="1815882"/>
          </a:xfrm>
          <a:prstGeom prst="rect">
            <a:avLst/>
          </a:prstGeom>
          <a:noFill/>
        </p:spPr>
        <p:txBody>
          <a:bodyPr wrap="square" rtlCol="0">
            <a:spAutoFit/>
          </a:bodyPr>
          <a:lstStyle/>
          <a:p>
            <a:pPr algn="ctr"/>
            <a:r>
              <a:rPr lang="en-US" sz="8000" b="1" dirty="0">
                <a:solidFill>
                  <a:srgbClr val="FFFFFF"/>
                </a:solidFill>
                <a:latin typeface="Myriad Pro" panose="020B0503030403020204" pitchFamily="34" charset="0"/>
              </a:rPr>
              <a:t>27% </a:t>
            </a:r>
          </a:p>
          <a:p>
            <a:r>
              <a:rPr lang="en-US" sz="3200" dirty="0">
                <a:solidFill>
                  <a:srgbClr val="FFFFFF"/>
                </a:solidFill>
                <a:latin typeface="Myriad Pro" panose="020B0503030403020204" pitchFamily="34" charset="0"/>
              </a:rPr>
              <a:t>    protected area</a:t>
            </a:r>
          </a:p>
        </p:txBody>
      </p:sp>
      <p:sp>
        <p:nvSpPr>
          <p:cNvPr id="10" name="TextBox 9"/>
          <p:cNvSpPr txBox="1"/>
          <p:nvPr/>
        </p:nvSpPr>
        <p:spPr>
          <a:xfrm>
            <a:off x="-508000" y="4055824"/>
            <a:ext cx="4749800" cy="2390398"/>
          </a:xfrm>
          <a:prstGeom prst="rect">
            <a:avLst/>
          </a:prstGeom>
          <a:noFill/>
        </p:spPr>
        <p:txBody>
          <a:bodyPr wrap="square" rtlCol="0">
            <a:spAutoFit/>
          </a:bodyPr>
          <a:lstStyle/>
          <a:p>
            <a:endParaRPr lang="en-US" sz="3200" dirty="0">
              <a:solidFill>
                <a:schemeClr val="bg1"/>
              </a:solidFill>
              <a:latin typeface="Myriad Pro" panose="020B0503030403020204" pitchFamily="34" charset="0"/>
            </a:endParaRPr>
          </a:p>
          <a:p>
            <a:endParaRPr lang="en-US" sz="3200" baseline="30000" dirty="0">
              <a:solidFill>
                <a:schemeClr val="bg1"/>
              </a:solidFill>
              <a:latin typeface="Myriad Pro" panose="020B0503030403020204" pitchFamily="34" charset="0"/>
            </a:endParaRPr>
          </a:p>
          <a:p>
            <a:pPr algn="ctr"/>
            <a:r>
              <a:rPr lang="en-US" sz="3200" b="1" dirty="0">
                <a:solidFill>
                  <a:schemeClr val="bg1"/>
                </a:solidFill>
                <a:latin typeface="Myriad Pro" panose="020B0503030403020204" pitchFamily="34" charset="0"/>
              </a:rPr>
              <a:t>PA Budget</a:t>
            </a:r>
          </a:p>
          <a:p>
            <a:pPr algn="ctr"/>
            <a:r>
              <a:rPr lang="en-US" sz="3200" dirty="0">
                <a:solidFill>
                  <a:schemeClr val="bg1"/>
                </a:solidFill>
                <a:latin typeface="Myriad Pro" panose="020B0503030403020204" pitchFamily="34" charset="0"/>
              </a:rPr>
              <a:t>$20 Million</a:t>
            </a:r>
          </a:p>
          <a:p>
            <a:endParaRPr lang="en-US" sz="3200" dirty="0">
              <a:solidFill>
                <a:schemeClr val="bg1"/>
              </a:solidFill>
              <a:latin typeface="Myriad Pro" panose="020B0503030403020204" pitchFamily="34" charset="0"/>
            </a:endParaRPr>
          </a:p>
        </p:txBody>
      </p:sp>
    </p:spTree>
    <p:extLst>
      <p:ext uri="{BB962C8B-B14F-4D97-AF65-F5344CB8AC3E}">
        <p14:creationId xmlns:p14="http://schemas.microsoft.com/office/powerpoint/2010/main" val="2858133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ga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7000"/>
            <a:ext cx="12417777" cy="6985000"/>
          </a:xfrm>
          <a:prstGeom prst="rect">
            <a:avLst/>
          </a:prstGeom>
        </p:spPr>
      </p:pic>
    </p:spTree>
    <p:extLst>
      <p:ext uri="{BB962C8B-B14F-4D97-AF65-F5344CB8AC3E}">
        <p14:creationId xmlns:p14="http://schemas.microsoft.com/office/powerpoint/2010/main" val="3961487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5088" b="6849"/>
          <a:stretch/>
        </p:blipFill>
        <p:spPr>
          <a:xfrm>
            <a:off x="0" y="0"/>
            <a:ext cx="12192000" cy="6858000"/>
          </a:xfrm>
          <a:prstGeom prst="rect">
            <a:avLst/>
          </a:prstGeom>
        </p:spPr>
      </p:pic>
      <p:sp>
        <p:nvSpPr>
          <p:cNvPr id="6" name="Rectangle 5"/>
          <p:cNvSpPr/>
          <p:nvPr/>
        </p:nvSpPr>
        <p:spPr>
          <a:xfrm>
            <a:off x="6908800" y="4268947"/>
            <a:ext cx="5283200" cy="2589053"/>
          </a:xfrm>
          <a:prstGeom prst="rect">
            <a:avLst/>
          </a:prstGeom>
          <a:solidFill>
            <a:schemeClr val="tx1">
              <a:alpha val="6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p:cNvSpPr txBox="1"/>
          <p:nvPr/>
        </p:nvSpPr>
        <p:spPr>
          <a:xfrm>
            <a:off x="7419024" y="4573747"/>
            <a:ext cx="6296977" cy="1446550"/>
          </a:xfrm>
          <a:prstGeom prst="rect">
            <a:avLst/>
          </a:prstGeom>
          <a:noFill/>
        </p:spPr>
        <p:txBody>
          <a:bodyPr wrap="square" rtlCol="0">
            <a:spAutoFit/>
          </a:bodyPr>
          <a:lstStyle/>
          <a:p>
            <a:r>
              <a:rPr lang="en-US" sz="6400" b="1" dirty="0">
                <a:solidFill>
                  <a:schemeClr val="bg1"/>
                </a:solidFill>
                <a:latin typeface="Myriad Pro"/>
                <a:cs typeface="Myriad Pro"/>
              </a:rPr>
              <a:t>PA Budget</a:t>
            </a:r>
          </a:p>
          <a:p>
            <a:endParaRPr lang="en-US" sz="2400" dirty="0"/>
          </a:p>
        </p:txBody>
      </p:sp>
      <p:sp>
        <p:nvSpPr>
          <p:cNvPr id="5" name="TextBox 4"/>
          <p:cNvSpPr txBox="1"/>
          <p:nvPr/>
        </p:nvSpPr>
        <p:spPr>
          <a:xfrm>
            <a:off x="7721600" y="5671821"/>
            <a:ext cx="3238322" cy="1364541"/>
          </a:xfrm>
          <a:prstGeom prst="rect">
            <a:avLst/>
          </a:prstGeom>
          <a:noFill/>
        </p:spPr>
        <p:txBody>
          <a:bodyPr wrap="none" rtlCol="0">
            <a:spAutoFit/>
          </a:bodyPr>
          <a:lstStyle/>
          <a:p>
            <a:r>
              <a:rPr lang="en-US" sz="5867" dirty="0">
                <a:solidFill>
                  <a:schemeClr val="bg1"/>
                </a:solidFill>
                <a:latin typeface="Myriad Pro"/>
                <a:cs typeface="Myriad Pro"/>
              </a:rPr>
              <a:t>$160/km</a:t>
            </a:r>
            <a:r>
              <a:rPr lang="en-US" sz="5867" baseline="30000" dirty="0">
                <a:solidFill>
                  <a:schemeClr val="bg1"/>
                </a:solidFill>
                <a:latin typeface="Myriad Pro"/>
                <a:cs typeface="Myriad Pro"/>
              </a:rPr>
              <a:t>2</a:t>
            </a:r>
          </a:p>
          <a:p>
            <a:endParaRPr lang="en-US" sz="2400" dirty="0"/>
          </a:p>
        </p:txBody>
      </p:sp>
    </p:spTree>
    <p:extLst>
      <p:ext uri="{BB962C8B-B14F-4D97-AF65-F5344CB8AC3E}">
        <p14:creationId xmlns:p14="http://schemas.microsoft.com/office/powerpoint/2010/main" val="1604098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650837" y="323006"/>
            <a:ext cx="11762646" cy="913007"/>
          </a:xfrm>
          <a:prstGeom prst="rect">
            <a:avLst/>
          </a:prstGeom>
          <a:noFill/>
        </p:spPr>
        <p:txBody>
          <a:bodyPr wrap="square" rtlCol="0">
            <a:spAutoFit/>
          </a:bodyPr>
          <a:lstStyle/>
          <a:p>
            <a:r>
              <a:rPr lang="en-US" sz="5333" dirty="0">
                <a:latin typeface="Myriad Pro"/>
                <a:cs typeface="Myriad Pro"/>
              </a:rPr>
              <a:t>AWF Protected Area Finance Program</a:t>
            </a:r>
          </a:p>
        </p:txBody>
      </p:sp>
      <p:sp>
        <p:nvSpPr>
          <p:cNvPr id="5" name="TextBox 4"/>
          <p:cNvSpPr txBox="1"/>
          <p:nvPr/>
        </p:nvSpPr>
        <p:spPr>
          <a:xfrm>
            <a:off x="573129" y="4140201"/>
            <a:ext cx="2426946" cy="1241237"/>
          </a:xfrm>
          <a:prstGeom prst="rect">
            <a:avLst/>
          </a:prstGeom>
          <a:noFill/>
        </p:spPr>
        <p:txBody>
          <a:bodyPr wrap="none" rtlCol="0">
            <a:spAutoFit/>
          </a:bodyPr>
          <a:lstStyle/>
          <a:p>
            <a:pPr algn="ctr"/>
            <a:r>
              <a:rPr lang="en-US" sz="3733" dirty="0">
                <a:solidFill>
                  <a:srgbClr val="9BBB59"/>
                </a:solidFill>
                <a:latin typeface="Myriad Pro"/>
                <a:cs typeface="Myriad Pro"/>
              </a:rPr>
              <a:t>Revenue </a:t>
            </a:r>
          </a:p>
          <a:p>
            <a:pPr algn="ctr"/>
            <a:r>
              <a:rPr lang="en-US" sz="3733" dirty="0">
                <a:solidFill>
                  <a:srgbClr val="9BBB59"/>
                </a:solidFill>
                <a:latin typeface="Myriad Pro"/>
                <a:cs typeface="Myriad Pro"/>
              </a:rPr>
              <a:t>Generation</a:t>
            </a:r>
          </a:p>
        </p:txBody>
      </p:sp>
      <p:sp>
        <p:nvSpPr>
          <p:cNvPr id="6" name="TextBox 5"/>
          <p:cNvSpPr txBox="1"/>
          <p:nvPr/>
        </p:nvSpPr>
        <p:spPr>
          <a:xfrm>
            <a:off x="4959484" y="4190441"/>
            <a:ext cx="2208938" cy="1241237"/>
          </a:xfrm>
          <a:prstGeom prst="rect">
            <a:avLst/>
          </a:prstGeom>
          <a:noFill/>
        </p:spPr>
        <p:txBody>
          <a:bodyPr wrap="none" rtlCol="0">
            <a:spAutoFit/>
          </a:bodyPr>
          <a:lstStyle/>
          <a:p>
            <a:pPr algn="r"/>
            <a:r>
              <a:rPr lang="en-US" sz="3733" dirty="0">
                <a:solidFill>
                  <a:srgbClr val="9BBB59"/>
                </a:solidFill>
                <a:latin typeface="Myriad Pro" panose="020B0503030403020204" pitchFamily="34" charset="0"/>
              </a:rPr>
              <a:t>Revenue </a:t>
            </a:r>
          </a:p>
          <a:p>
            <a:pPr algn="r"/>
            <a:r>
              <a:rPr lang="en-US" sz="3733" dirty="0">
                <a:solidFill>
                  <a:srgbClr val="9BBB59"/>
                </a:solidFill>
                <a:latin typeface="Myriad Pro" panose="020B0503030403020204" pitchFamily="34" charset="0"/>
              </a:rPr>
              <a:t>Allocation</a:t>
            </a:r>
          </a:p>
        </p:txBody>
      </p:sp>
      <p:sp>
        <p:nvSpPr>
          <p:cNvPr id="7" name="TextBox 6"/>
          <p:cNvSpPr txBox="1"/>
          <p:nvPr/>
        </p:nvSpPr>
        <p:spPr>
          <a:xfrm>
            <a:off x="8541706" y="4140201"/>
            <a:ext cx="2971646" cy="1241237"/>
          </a:xfrm>
          <a:prstGeom prst="rect">
            <a:avLst/>
          </a:prstGeom>
          <a:noFill/>
        </p:spPr>
        <p:txBody>
          <a:bodyPr wrap="none" rtlCol="0">
            <a:spAutoFit/>
          </a:bodyPr>
          <a:lstStyle/>
          <a:p>
            <a:pPr algn="ctr"/>
            <a:r>
              <a:rPr lang="en-US" sz="3733" dirty="0">
                <a:solidFill>
                  <a:srgbClr val="9BBB59"/>
                </a:solidFill>
                <a:latin typeface="Myriad Pro"/>
                <a:cs typeface="Myriad Pro"/>
              </a:rPr>
              <a:t>Management </a:t>
            </a:r>
          </a:p>
          <a:p>
            <a:pPr algn="ctr"/>
            <a:r>
              <a:rPr lang="en-US" sz="3733" dirty="0">
                <a:solidFill>
                  <a:srgbClr val="9BBB59"/>
                </a:solidFill>
                <a:latin typeface="Myriad Pro"/>
                <a:cs typeface="Myriad Pro"/>
              </a:rPr>
              <a:t>Performance</a:t>
            </a:r>
          </a:p>
        </p:txBody>
      </p:sp>
      <p:pic>
        <p:nvPicPr>
          <p:cNvPr id="2" name="Picture 1"/>
          <p:cNvPicPr>
            <a:picLocks noChangeAspect="1"/>
          </p:cNvPicPr>
          <p:nvPr/>
        </p:nvPicPr>
        <p:blipFill>
          <a:blip r:embed="rId3"/>
          <a:stretch>
            <a:fillRect/>
          </a:stretch>
        </p:blipFill>
        <p:spPr>
          <a:xfrm>
            <a:off x="733965" y="2185448"/>
            <a:ext cx="1928992" cy="1422632"/>
          </a:xfrm>
          <a:prstGeom prst="rect">
            <a:avLst/>
          </a:prstGeom>
        </p:spPr>
      </p:pic>
      <p:sp>
        <p:nvSpPr>
          <p:cNvPr id="3" name="TextBox 2"/>
          <p:cNvSpPr txBox="1"/>
          <p:nvPr/>
        </p:nvSpPr>
        <p:spPr>
          <a:xfrm>
            <a:off x="2376667" y="2648577"/>
            <a:ext cx="627095" cy="1077218"/>
          </a:xfrm>
          <a:prstGeom prst="rect">
            <a:avLst/>
          </a:prstGeom>
          <a:noFill/>
        </p:spPr>
        <p:txBody>
          <a:bodyPr wrap="none" rtlCol="0">
            <a:spAutoFit/>
          </a:bodyPr>
          <a:lstStyle/>
          <a:p>
            <a:r>
              <a:rPr lang="en-US" sz="6400" b="1" dirty="0">
                <a:solidFill>
                  <a:schemeClr val="accent2"/>
                </a:solidFill>
                <a:latin typeface="Myriad Pro"/>
                <a:cs typeface="Myriad Pro"/>
              </a:rPr>
              <a:t>$</a:t>
            </a:r>
          </a:p>
        </p:txBody>
      </p:sp>
      <p:pic>
        <p:nvPicPr>
          <p:cNvPr id="10" name="Picture 9"/>
          <p:cNvPicPr>
            <a:picLocks noChangeAspect="1"/>
          </p:cNvPicPr>
          <p:nvPr/>
        </p:nvPicPr>
        <p:blipFill>
          <a:blip r:embed="rId4"/>
          <a:stretch>
            <a:fillRect/>
          </a:stretch>
        </p:blipFill>
        <p:spPr>
          <a:xfrm flipH="1">
            <a:off x="4758447" y="1920501"/>
            <a:ext cx="2559164" cy="2240743"/>
          </a:xfrm>
          <a:prstGeom prst="rect">
            <a:avLst/>
          </a:prstGeom>
        </p:spPr>
      </p:pic>
      <p:sp>
        <p:nvSpPr>
          <p:cNvPr id="13" name="TextBox 12"/>
          <p:cNvSpPr txBox="1"/>
          <p:nvPr/>
        </p:nvSpPr>
        <p:spPr>
          <a:xfrm>
            <a:off x="5514346" y="2225192"/>
            <a:ext cx="442750" cy="666786"/>
          </a:xfrm>
          <a:prstGeom prst="rect">
            <a:avLst/>
          </a:prstGeom>
          <a:noFill/>
        </p:spPr>
        <p:txBody>
          <a:bodyPr wrap="none" rtlCol="0">
            <a:spAutoFit/>
          </a:bodyPr>
          <a:lstStyle/>
          <a:p>
            <a:r>
              <a:rPr lang="en-US" sz="3733" b="1" dirty="0">
                <a:solidFill>
                  <a:schemeClr val="bg1"/>
                </a:solidFill>
                <a:latin typeface="Myriad Pro"/>
                <a:cs typeface="Myriad Pro"/>
              </a:rPr>
              <a:t>$</a:t>
            </a:r>
          </a:p>
        </p:txBody>
      </p:sp>
      <p:pic>
        <p:nvPicPr>
          <p:cNvPr id="14" name="Picture 13"/>
          <p:cNvPicPr>
            <a:picLocks noChangeAspect="1"/>
          </p:cNvPicPr>
          <p:nvPr/>
        </p:nvPicPr>
        <p:blipFill>
          <a:blip r:embed="rId5"/>
          <a:stretch>
            <a:fillRect/>
          </a:stretch>
        </p:blipFill>
        <p:spPr>
          <a:xfrm>
            <a:off x="8966094" y="2230222"/>
            <a:ext cx="1656751" cy="1828487"/>
          </a:xfrm>
          <a:prstGeom prst="rect">
            <a:avLst/>
          </a:prstGeom>
        </p:spPr>
      </p:pic>
    </p:spTree>
    <p:extLst>
      <p:ext uri="{BB962C8B-B14F-4D97-AF65-F5344CB8AC3E}">
        <p14:creationId xmlns:p14="http://schemas.microsoft.com/office/powerpoint/2010/main" val="1906799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266" t="1750" r="1898" b="3517"/>
          <a:stretch/>
        </p:blipFill>
        <p:spPr>
          <a:xfrm>
            <a:off x="1529862" y="89940"/>
            <a:ext cx="9543330" cy="6592214"/>
          </a:xfrm>
          <a:prstGeom prst="rect">
            <a:avLst/>
          </a:prstGeom>
        </p:spPr>
      </p:pic>
    </p:spTree>
    <p:extLst>
      <p:ext uri="{BB962C8B-B14F-4D97-AF65-F5344CB8AC3E}">
        <p14:creationId xmlns:p14="http://schemas.microsoft.com/office/powerpoint/2010/main" val="1553731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704" r="17883"/>
          <a:stretch/>
        </p:blipFill>
        <p:spPr>
          <a:xfrm>
            <a:off x="6587987" y="-4107"/>
            <a:ext cx="5604013" cy="6858000"/>
          </a:xfrm>
          <a:prstGeom prst="rect">
            <a:avLst/>
          </a:prstGeom>
        </p:spPr>
      </p:pic>
      <p:sp>
        <p:nvSpPr>
          <p:cNvPr id="3" name="TextBox 2"/>
          <p:cNvSpPr txBox="1"/>
          <p:nvPr/>
        </p:nvSpPr>
        <p:spPr>
          <a:xfrm>
            <a:off x="645740" y="1419375"/>
            <a:ext cx="5261547" cy="4062651"/>
          </a:xfrm>
          <a:prstGeom prst="rect">
            <a:avLst/>
          </a:prstGeom>
          <a:noFill/>
        </p:spPr>
        <p:txBody>
          <a:bodyPr wrap="square" rtlCol="0">
            <a:spAutoFit/>
          </a:bodyPr>
          <a:lstStyle/>
          <a:p>
            <a:pPr marL="285750" lvl="0" indent="-285750">
              <a:buFont typeface="Arial" panose="020B0604020202020204" pitchFamily="34" charset="0"/>
              <a:buChar char="•"/>
            </a:pPr>
            <a:r>
              <a:rPr lang="en-US" sz="2400" dirty="0">
                <a:latin typeface="Source Sans Pro"/>
              </a:rPr>
              <a:t>Top 10 most bio-diverse countries in the world.</a:t>
            </a:r>
          </a:p>
          <a:p>
            <a:pPr marL="285750" lvl="0" indent="-285750">
              <a:buFont typeface="Arial" panose="020B0604020202020204" pitchFamily="34" charset="0"/>
              <a:buChar char="•"/>
            </a:pPr>
            <a:r>
              <a:rPr lang="en-US" sz="2400" dirty="0">
                <a:latin typeface="Source Sans Pro"/>
              </a:rPr>
              <a:t>More than half the world’s population of mountain gorillas</a:t>
            </a:r>
          </a:p>
          <a:p>
            <a:pPr marL="285750" lvl="0" indent="-285750">
              <a:buFont typeface="Arial" panose="020B0604020202020204" pitchFamily="34" charset="0"/>
              <a:buChar char="•"/>
            </a:pPr>
            <a:r>
              <a:rPr lang="en-US" sz="2400" dirty="0">
                <a:latin typeface="Source Sans Pro"/>
              </a:rPr>
              <a:t>1,100 bird species</a:t>
            </a:r>
          </a:p>
          <a:p>
            <a:pPr marL="285750" lvl="0" indent="-285750">
              <a:buFont typeface="Arial" panose="020B0604020202020204" pitchFamily="34" charset="0"/>
              <a:buChar char="•"/>
            </a:pPr>
            <a:r>
              <a:rPr lang="en-GB" sz="2400" dirty="0">
                <a:latin typeface="Source Sans Pro"/>
              </a:rPr>
              <a:t>Uganda’s PAs support 1 M jobs, 9% GDP. </a:t>
            </a:r>
          </a:p>
          <a:p>
            <a:pPr marL="285750" indent="-285750">
              <a:buFont typeface="Arial" panose="020B0604020202020204" pitchFamily="34" charset="0"/>
              <a:buChar char="•"/>
            </a:pPr>
            <a:r>
              <a:rPr lang="en-US" sz="2400" dirty="0">
                <a:latin typeface="Source Sans Pro"/>
              </a:rPr>
              <a:t>Financial Gap = 15 M USD/year. </a:t>
            </a:r>
          </a:p>
          <a:p>
            <a:pPr marL="285750" indent="-285750">
              <a:buFont typeface="Arial" panose="020B0604020202020204" pitchFamily="34" charset="0"/>
              <a:buChar char="•"/>
            </a:pPr>
            <a:r>
              <a:rPr lang="en-US" sz="2400" dirty="0">
                <a:latin typeface="Source Sans Pro"/>
              </a:rPr>
              <a:t>Donors contributing 10-20 M USD/year. </a:t>
            </a:r>
          </a:p>
          <a:p>
            <a:pPr marL="285750" lvl="0" indent="-285750">
              <a:buFont typeface="Arial" panose="020B0604020202020204" pitchFamily="34" charset="0"/>
              <a:buChar char="•"/>
            </a:pPr>
            <a:endParaRPr lang="en-US" dirty="0"/>
          </a:p>
        </p:txBody>
      </p:sp>
      <p:pic>
        <p:nvPicPr>
          <p:cNvPr id="5" name="Picture 4" descr="AWF_Logo_Final_Color.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843" y="5982145"/>
            <a:ext cx="1251832" cy="597744"/>
          </a:xfrm>
          <a:prstGeom prst="rect">
            <a:avLst/>
          </a:prstGeom>
        </p:spPr>
      </p:pic>
      <p:sp>
        <p:nvSpPr>
          <p:cNvPr id="6" name="TextBox 5"/>
          <p:cNvSpPr txBox="1"/>
          <p:nvPr/>
        </p:nvSpPr>
        <p:spPr>
          <a:xfrm>
            <a:off x="205779" y="184377"/>
            <a:ext cx="4527030" cy="615553"/>
          </a:xfrm>
          <a:prstGeom prst="rect">
            <a:avLst/>
          </a:prstGeom>
          <a:noFill/>
        </p:spPr>
        <p:txBody>
          <a:bodyPr wrap="square" rtlCol="0">
            <a:spAutoFit/>
          </a:bodyPr>
          <a:lstStyle/>
          <a:p>
            <a:r>
              <a:rPr lang="en-US" sz="3400" b="1" dirty="0">
                <a:latin typeface="Source Sans Pro" panose="020B0503030403020204"/>
              </a:rPr>
              <a:t>The Pearl of Africa</a:t>
            </a:r>
          </a:p>
        </p:txBody>
      </p:sp>
    </p:spTree>
    <p:extLst>
      <p:ext uri="{BB962C8B-B14F-4D97-AF65-F5344CB8AC3E}">
        <p14:creationId xmlns:p14="http://schemas.microsoft.com/office/powerpoint/2010/main" val="975804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479686" y="782121"/>
            <a:ext cx="6149714" cy="5432256"/>
          </a:xfrm>
          <a:prstGeom prst="rect">
            <a:avLst/>
          </a:prstGeom>
          <a:noFill/>
        </p:spPr>
        <p:txBody>
          <a:bodyPr wrap="square" rtlCol="0">
            <a:spAutoFit/>
          </a:bodyPr>
          <a:lstStyle/>
          <a:p>
            <a:pPr lvl="0"/>
            <a:endParaRPr lang="en-US" sz="2400" dirty="0">
              <a:latin typeface="Source Sans Pro"/>
            </a:endParaRPr>
          </a:p>
          <a:p>
            <a:pPr marL="342900" lvl="0" indent="-342900">
              <a:buFont typeface="Arial" panose="020B0604020202020204" pitchFamily="34" charset="0"/>
              <a:buChar char="•"/>
            </a:pPr>
            <a:r>
              <a:rPr lang="en-US" sz="2500" dirty="0">
                <a:latin typeface="Source Sans Pro"/>
              </a:rPr>
              <a:t>Lonely Planet: Uganda top destination 2011/12. </a:t>
            </a:r>
          </a:p>
          <a:p>
            <a:pPr marL="342900" lvl="0" indent="-342900">
              <a:buFont typeface="Arial" panose="020B0604020202020204" pitchFamily="34" charset="0"/>
              <a:buChar char="•"/>
            </a:pPr>
            <a:r>
              <a:rPr lang="en-US" sz="2500" dirty="0" err="1">
                <a:latin typeface="Source Sans Pro"/>
              </a:rPr>
              <a:t>Virungas</a:t>
            </a:r>
            <a:r>
              <a:rPr lang="en-US" sz="2500" dirty="0">
                <a:latin typeface="Source Sans Pro"/>
              </a:rPr>
              <a:t>: One of 20 Must‐See Places 2012 </a:t>
            </a:r>
            <a:r>
              <a:rPr lang="en-US" sz="2500" i="1" dirty="0">
                <a:latin typeface="Source Sans Pro"/>
              </a:rPr>
              <a:t>National Geographic Traveler Magazine</a:t>
            </a:r>
            <a:r>
              <a:rPr lang="en-US" sz="2500" dirty="0">
                <a:latin typeface="Source Sans Pro"/>
              </a:rPr>
              <a:t>. </a:t>
            </a:r>
          </a:p>
          <a:p>
            <a:pPr marL="342900" lvl="0" indent="-342900">
              <a:buFont typeface="Arial" panose="020B0604020202020204" pitchFamily="34" charset="0"/>
              <a:buChar char="•"/>
            </a:pPr>
            <a:r>
              <a:rPr lang="en-US" sz="2500" dirty="0">
                <a:latin typeface="Source Sans Pro"/>
              </a:rPr>
              <a:t>Bwindi: Best African Birding Destination (2011) by </a:t>
            </a:r>
            <a:r>
              <a:rPr lang="en-US" sz="2500" i="1" dirty="0">
                <a:latin typeface="Source Sans Pro"/>
              </a:rPr>
              <a:t>Travel Africa Magazine</a:t>
            </a:r>
            <a:r>
              <a:rPr lang="en-US" sz="2500" dirty="0">
                <a:latin typeface="Source Sans Pro"/>
              </a:rPr>
              <a:t> .</a:t>
            </a:r>
          </a:p>
          <a:p>
            <a:pPr marL="342900" lvl="0" indent="-342900">
              <a:buFont typeface="Arial" panose="020B0604020202020204" pitchFamily="34" charset="0"/>
              <a:buChar char="•"/>
            </a:pPr>
            <a:r>
              <a:rPr lang="en-US" sz="2500" dirty="0">
                <a:latin typeface="Source Sans Pro"/>
              </a:rPr>
              <a:t>Rwenzori Mountains: One of World’s 15 Best Hikes (2011), </a:t>
            </a:r>
            <a:r>
              <a:rPr lang="en-US" sz="2500" i="1" dirty="0">
                <a:latin typeface="Source Sans Pro"/>
              </a:rPr>
              <a:t>National Geographic Society</a:t>
            </a:r>
            <a:r>
              <a:rPr lang="en-US" sz="2500" dirty="0">
                <a:latin typeface="Source Sans Pro"/>
              </a:rPr>
              <a:t>.</a:t>
            </a:r>
          </a:p>
          <a:p>
            <a:pPr marL="342900" indent="-342900">
              <a:buFont typeface="Arial" panose="020B0604020202020204" pitchFamily="34" charset="0"/>
              <a:buChar char="•"/>
            </a:pPr>
            <a:r>
              <a:rPr lang="en-US" sz="2500" dirty="0">
                <a:latin typeface="Source Sans Pro"/>
              </a:rPr>
              <a:t>Tourism: 182,000 / 2012 to 246,000 / 2016, 35% increase in 4 years. </a:t>
            </a:r>
          </a:p>
          <a:p>
            <a:pPr marL="342900" lvl="0" indent="-342900">
              <a:buFont typeface="Arial" panose="020B0604020202020204" pitchFamily="34" charset="0"/>
              <a:buChar char="•"/>
            </a:pPr>
            <a:endParaRPr lang="en-US" sz="2400" dirty="0">
              <a:latin typeface="Source Sans Pro"/>
            </a:endParaRPr>
          </a:p>
          <a:p>
            <a:pPr marL="285750" lvl="0" indent="-285750">
              <a:buFont typeface="Arial" panose="020B0604020202020204" pitchFamily="34" charset="0"/>
              <a:buChar char="•"/>
            </a:pPr>
            <a:endParaRPr lang="en-US" sz="2400" dirty="0">
              <a:latin typeface="Source Sans Pro"/>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8499" y="0"/>
            <a:ext cx="5143501" cy="6858000"/>
          </a:xfrm>
          <a:prstGeom prst="rect">
            <a:avLst/>
          </a:prstGeom>
        </p:spPr>
      </p:pic>
      <p:pic>
        <p:nvPicPr>
          <p:cNvPr id="6" name="Picture 5" descr="AWF_Logo_Final_Color.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79" y="6075878"/>
            <a:ext cx="1251832" cy="597744"/>
          </a:xfrm>
          <a:prstGeom prst="rect">
            <a:avLst/>
          </a:prstGeom>
        </p:spPr>
      </p:pic>
      <p:sp>
        <p:nvSpPr>
          <p:cNvPr id="7" name="TextBox 6"/>
          <p:cNvSpPr txBox="1"/>
          <p:nvPr/>
        </p:nvSpPr>
        <p:spPr>
          <a:xfrm>
            <a:off x="205778" y="184377"/>
            <a:ext cx="5985159" cy="615553"/>
          </a:xfrm>
          <a:prstGeom prst="rect">
            <a:avLst/>
          </a:prstGeom>
          <a:noFill/>
        </p:spPr>
        <p:txBody>
          <a:bodyPr wrap="square" rtlCol="0">
            <a:spAutoFit/>
          </a:bodyPr>
          <a:lstStyle/>
          <a:p>
            <a:r>
              <a:rPr lang="en-US" sz="3400" b="1" dirty="0">
                <a:latin typeface="Source Sans Pro" panose="020B0503030403020204"/>
              </a:rPr>
              <a:t>Global Tourism Destination</a:t>
            </a:r>
          </a:p>
        </p:txBody>
      </p:sp>
    </p:spTree>
    <p:extLst>
      <p:ext uri="{BB962C8B-B14F-4D97-AF65-F5344CB8AC3E}">
        <p14:creationId xmlns:p14="http://schemas.microsoft.com/office/powerpoint/2010/main" val="1765886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4144806723"/>
              </p:ext>
            </p:extLst>
          </p:nvPr>
        </p:nvGraphicFramePr>
        <p:xfrm>
          <a:off x="232473" y="1131376"/>
          <a:ext cx="6881249" cy="5325638"/>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9830134" y="6457014"/>
            <a:ext cx="2026067" cy="276999"/>
          </a:xfrm>
          <a:prstGeom prst="rect">
            <a:avLst/>
          </a:prstGeom>
        </p:spPr>
        <p:txBody>
          <a:bodyPr wrap="none">
            <a:spAutoFit/>
          </a:bodyPr>
          <a:lstStyle/>
          <a:p>
            <a:r>
              <a:rPr lang="en-US" sz="1200" dirty="0">
                <a:latin typeface="Source Sans Pro" panose="020B0503030403020204"/>
              </a:rPr>
              <a:t>Source:  UWA Annual Report</a:t>
            </a: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317141767"/>
              </p:ext>
            </p:extLst>
          </p:nvPr>
        </p:nvGraphicFramePr>
        <p:xfrm>
          <a:off x="7997001" y="1692529"/>
          <a:ext cx="3666266" cy="3351723"/>
        </p:xfrm>
        <a:graphic>
          <a:graphicData uri="http://schemas.openxmlformats.org/drawingml/2006/table">
            <a:tbl>
              <a:tblPr>
                <a:tableStyleId>{3B4B98B0-60AC-42C2-AFA5-B58CD77FA1E5}</a:tableStyleId>
              </a:tblPr>
              <a:tblGrid>
                <a:gridCol w="2107768">
                  <a:extLst>
                    <a:ext uri="{9D8B030D-6E8A-4147-A177-3AD203B41FA5}">
                      <a16:colId xmlns:a16="http://schemas.microsoft.com/office/drawing/2014/main" val="20000"/>
                    </a:ext>
                  </a:extLst>
                </a:gridCol>
                <a:gridCol w="1558498">
                  <a:extLst>
                    <a:ext uri="{9D8B030D-6E8A-4147-A177-3AD203B41FA5}">
                      <a16:colId xmlns:a16="http://schemas.microsoft.com/office/drawing/2014/main" val="20002"/>
                    </a:ext>
                  </a:extLst>
                </a:gridCol>
              </a:tblGrid>
              <a:tr h="474454">
                <a:tc>
                  <a:txBody>
                    <a:bodyPr/>
                    <a:lstStyle/>
                    <a:p>
                      <a:pPr algn="l" fontAlgn="b"/>
                      <a:r>
                        <a:rPr lang="en-US" sz="2000" b="1" u="none" strike="noStrike" dirty="0">
                          <a:effectLst/>
                          <a:latin typeface="Source Sans Pro"/>
                        </a:rPr>
                        <a:t>Revenue</a:t>
                      </a:r>
                      <a:endParaRPr lang="en-US" sz="2000" b="1" i="0" u="none" strike="noStrike" dirty="0">
                        <a:solidFill>
                          <a:srgbClr val="000000"/>
                        </a:solidFill>
                        <a:effectLst/>
                        <a:latin typeface="Source Sans Pro"/>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000" b="1" u="none" strike="noStrike" dirty="0">
                          <a:effectLst/>
                          <a:latin typeface="Source Sans Pro"/>
                        </a:rPr>
                        <a:t>2015 USD</a:t>
                      </a:r>
                      <a:endParaRPr lang="en-US" sz="2000" b="1" i="0" u="none" strike="noStrike" dirty="0">
                        <a:solidFill>
                          <a:srgbClr val="000000"/>
                        </a:solidFill>
                        <a:effectLst/>
                        <a:latin typeface="Source Sans Pro"/>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18501">
                <a:tc>
                  <a:txBody>
                    <a:bodyPr/>
                    <a:lstStyle/>
                    <a:p>
                      <a:pPr algn="l" fontAlgn="b"/>
                      <a:r>
                        <a:rPr lang="en-US" sz="2000" b="1" u="none" strike="noStrike" dirty="0">
                          <a:effectLst/>
                          <a:latin typeface="Source Sans Pro"/>
                        </a:rPr>
                        <a:t>Total </a:t>
                      </a:r>
                      <a:endParaRPr lang="en-US" sz="2000" b="1" i="0" u="none" strike="noStrike" dirty="0">
                        <a:solidFill>
                          <a:srgbClr val="000000"/>
                        </a:solidFill>
                        <a:effectLst/>
                        <a:latin typeface="Source Sans Pro"/>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000" b="1" u="none" strike="noStrike" dirty="0">
                          <a:effectLst/>
                          <a:latin typeface="Source Sans Pro"/>
                        </a:rPr>
                        <a:t>13,351,669</a:t>
                      </a:r>
                      <a:endParaRPr lang="en-US" sz="2000" b="1" i="0" u="none" strike="noStrike" dirty="0">
                        <a:solidFill>
                          <a:srgbClr val="000000"/>
                        </a:solidFill>
                        <a:effectLst/>
                        <a:latin typeface="Source Sans Pro"/>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69120">
                <a:tc>
                  <a:txBody>
                    <a:bodyPr/>
                    <a:lstStyle/>
                    <a:p>
                      <a:pPr algn="l" fontAlgn="b"/>
                      <a:r>
                        <a:rPr lang="en-US" sz="2000" u="none" strike="noStrike" dirty="0">
                          <a:effectLst/>
                          <a:latin typeface="Source Sans Pro"/>
                        </a:rPr>
                        <a:t>Gorilla Tracking</a:t>
                      </a:r>
                      <a:endParaRPr lang="en-US" sz="2000" b="0" i="0" u="none" strike="noStrike" dirty="0">
                        <a:solidFill>
                          <a:srgbClr val="000000"/>
                        </a:solidFill>
                        <a:effectLst/>
                        <a:latin typeface="Source Sans Pro"/>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000" u="none" strike="noStrike">
                          <a:effectLst/>
                          <a:latin typeface="Source Sans Pro"/>
                        </a:rPr>
                        <a:t>6,040,933</a:t>
                      </a:r>
                      <a:endParaRPr lang="en-US" sz="2000" b="0" i="0" u="none" strike="noStrike">
                        <a:solidFill>
                          <a:srgbClr val="000000"/>
                        </a:solidFill>
                        <a:effectLst/>
                        <a:latin typeface="Source Sans Pro"/>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9120">
                <a:tc>
                  <a:txBody>
                    <a:bodyPr/>
                    <a:lstStyle/>
                    <a:p>
                      <a:pPr algn="l" fontAlgn="b"/>
                      <a:r>
                        <a:rPr lang="en-US" sz="2000" u="none" strike="noStrike" dirty="0">
                          <a:effectLst/>
                          <a:latin typeface="Source Sans Pro"/>
                        </a:rPr>
                        <a:t>Entrance Visitor</a:t>
                      </a:r>
                      <a:endParaRPr lang="en-US" sz="2000" b="0" i="0" u="none" strike="noStrike" dirty="0">
                        <a:solidFill>
                          <a:srgbClr val="000000"/>
                        </a:solidFill>
                        <a:effectLst/>
                        <a:latin typeface="Source Sans Pro"/>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000" u="none" strike="noStrike">
                          <a:effectLst/>
                          <a:latin typeface="Source Sans Pro"/>
                        </a:rPr>
                        <a:t>2,621,892</a:t>
                      </a:r>
                      <a:endParaRPr lang="en-US" sz="2000" b="0" i="0" u="none" strike="noStrike">
                        <a:solidFill>
                          <a:srgbClr val="000000"/>
                        </a:solidFill>
                        <a:effectLst/>
                        <a:latin typeface="Source Sans Pro"/>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82288">
                <a:tc>
                  <a:txBody>
                    <a:bodyPr/>
                    <a:lstStyle/>
                    <a:p>
                      <a:pPr algn="l" fontAlgn="b"/>
                      <a:r>
                        <a:rPr lang="en-US" sz="2000" u="none" strike="noStrike" dirty="0">
                          <a:effectLst/>
                          <a:latin typeface="Source Sans Pro"/>
                        </a:rPr>
                        <a:t>Chimp Tracking</a:t>
                      </a:r>
                      <a:endParaRPr lang="en-US" sz="2000" b="0" i="0" u="none" strike="noStrike" dirty="0">
                        <a:solidFill>
                          <a:srgbClr val="000000"/>
                        </a:solidFill>
                        <a:effectLst/>
                        <a:latin typeface="Source Sans Pro"/>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000" u="none" strike="noStrike">
                          <a:effectLst/>
                          <a:latin typeface="Source Sans Pro"/>
                        </a:rPr>
                        <a:t>1,016,979</a:t>
                      </a:r>
                      <a:endParaRPr lang="en-US" sz="2000" b="0" i="0" u="none" strike="noStrike">
                        <a:solidFill>
                          <a:srgbClr val="000000"/>
                        </a:solidFill>
                        <a:effectLst/>
                        <a:latin typeface="Source Sans Pro"/>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69120">
                <a:tc>
                  <a:txBody>
                    <a:bodyPr/>
                    <a:lstStyle/>
                    <a:p>
                      <a:pPr algn="l" fontAlgn="b"/>
                      <a:r>
                        <a:rPr lang="en-US" sz="2000" u="none" strike="noStrike" dirty="0">
                          <a:effectLst/>
                          <a:latin typeface="Source Sans Pro"/>
                        </a:rPr>
                        <a:t>Concession</a:t>
                      </a:r>
                      <a:endParaRPr lang="en-US" sz="2000" b="0" i="0" u="none" strike="noStrike" dirty="0">
                        <a:solidFill>
                          <a:srgbClr val="000000"/>
                        </a:solidFill>
                        <a:effectLst/>
                        <a:latin typeface="Source Sans Pro"/>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000" u="none" strike="noStrike" dirty="0">
                          <a:effectLst/>
                          <a:latin typeface="Source Sans Pro"/>
                        </a:rPr>
                        <a:t>422,073</a:t>
                      </a:r>
                      <a:endParaRPr lang="en-US" sz="2000" b="0" i="0" u="none" strike="noStrike" dirty="0">
                        <a:solidFill>
                          <a:srgbClr val="000000"/>
                        </a:solidFill>
                        <a:effectLst/>
                        <a:latin typeface="Source Sans Pro"/>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69120">
                <a:tc>
                  <a:txBody>
                    <a:bodyPr/>
                    <a:lstStyle/>
                    <a:p>
                      <a:pPr algn="l" fontAlgn="b"/>
                      <a:r>
                        <a:rPr lang="en-US" sz="2000" u="none" strike="noStrike">
                          <a:effectLst/>
                          <a:latin typeface="Source Sans Pro"/>
                        </a:rPr>
                        <a:t>Launch hire</a:t>
                      </a:r>
                      <a:endParaRPr lang="en-US" sz="2000" b="0" i="0" u="none" strike="noStrike">
                        <a:solidFill>
                          <a:srgbClr val="000000"/>
                        </a:solidFill>
                        <a:effectLst/>
                        <a:latin typeface="Source Sans Pro"/>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000" u="none" strike="noStrike" dirty="0">
                          <a:effectLst/>
                          <a:latin typeface="Source Sans Pro"/>
                        </a:rPr>
                        <a:t>302,304</a:t>
                      </a:r>
                      <a:endParaRPr lang="en-US" sz="2000" b="0" i="0" u="none" strike="noStrike" dirty="0">
                        <a:solidFill>
                          <a:srgbClr val="000000"/>
                        </a:solidFill>
                        <a:effectLst/>
                        <a:latin typeface="Source Sans Pro"/>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8" name="TextBox 7"/>
          <p:cNvSpPr txBox="1"/>
          <p:nvPr/>
        </p:nvSpPr>
        <p:spPr>
          <a:xfrm>
            <a:off x="205779" y="184377"/>
            <a:ext cx="4527030" cy="615553"/>
          </a:xfrm>
          <a:prstGeom prst="rect">
            <a:avLst/>
          </a:prstGeom>
          <a:noFill/>
        </p:spPr>
        <p:txBody>
          <a:bodyPr wrap="square" rtlCol="0">
            <a:spAutoFit/>
          </a:bodyPr>
          <a:lstStyle/>
          <a:p>
            <a:r>
              <a:rPr lang="en-US" sz="3400" b="1" dirty="0">
                <a:latin typeface="Source Sans Pro" panose="020B0503030403020204"/>
              </a:rPr>
              <a:t>UWA Revenue 2015</a:t>
            </a:r>
          </a:p>
        </p:txBody>
      </p:sp>
    </p:spTree>
    <p:extLst>
      <p:ext uri="{BB962C8B-B14F-4D97-AF65-F5344CB8AC3E}">
        <p14:creationId xmlns:p14="http://schemas.microsoft.com/office/powerpoint/2010/main" val="3102369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eil-usr-f01p-p\private$\oliver.poole\Desktop\Giants Pantone.jpg"/>
          <p:cNvPicPr/>
          <p:nvPr/>
        </p:nvPicPr>
        <p:blipFill rotWithShape="1">
          <a:blip r:embed="rId2" cstate="print">
            <a:extLst>
              <a:ext uri="{28A0092B-C50C-407E-A947-70E740481C1C}">
                <a14:useLocalDpi xmlns:a14="http://schemas.microsoft.com/office/drawing/2010/main" val="0"/>
              </a:ext>
            </a:extLst>
          </a:blip>
          <a:srcRect t="32064" b="30263"/>
          <a:stretch/>
        </p:blipFill>
        <p:spPr bwMode="auto">
          <a:xfrm>
            <a:off x="495261" y="179781"/>
            <a:ext cx="11338560" cy="6492240"/>
          </a:xfrm>
          <a:prstGeom prst="rect">
            <a:avLst/>
          </a:prstGeom>
          <a:noFill/>
          <a:ln>
            <a:noFill/>
          </a:ln>
        </p:spPr>
      </p:pic>
    </p:spTree>
    <p:extLst>
      <p:ext uri="{BB962C8B-B14F-4D97-AF65-F5344CB8AC3E}">
        <p14:creationId xmlns:p14="http://schemas.microsoft.com/office/powerpoint/2010/main" val="4007058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9221" r="44205"/>
          <a:stretch/>
        </p:blipFill>
        <p:spPr>
          <a:xfrm>
            <a:off x="0" y="998097"/>
            <a:ext cx="9717289" cy="2651760"/>
          </a:xfrm>
          <a:prstGeom prst="rect">
            <a:avLst/>
          </a:prstGeom>
        </p:spPr>
      </p:pic>
      <p:pic>
        <p:nvPicPr>
          <p:cNvPr id="6" name="Picture 3" descr="/Users/jlouden/Box Sync/AWF Company Resources/AWF Brand Resources/02 Logo/01 Standard/Brand Orange/AWF_Logo_Standard_Orange_Digital_HighRes_1370.png"/>
          <p:cNvPicPr>
            <a:picLocks noChangeAspect="1" noChangeArrowheads="1"/>
          </p:cNvPicPr>
          <p:nvPr/>
        </p:nvPicPr>
        <p:blipFill>
          <a:blip r:embed="rId4" cstate="print">
            <a:extLst>
              <a:ext uri="{28A0092B-C50C-407E-A947-70E740481C1C}">
                <a14:useLocalDpi xmlns:a14="http://schemas.microsoft.com/office/drawing/2010/main" val="0"/>
              </a:ext>
            </a:extLst>
          </a:blip>
          <a:srcRect l="368" t="-214" r="368" b="-214"/>
          <a:stretch>
            <a:fillRect/>
          </a:stretch>
        </p:blipFill>
        <p:spPr bwMode="auto">
          <a:xfrm>
            <a:off x="2558570" y="3977988"/>
            <a:ext cx="2361996" cy="11887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61535" y="4072010"/>
            <a:ext cx="2459420" cy="914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descr="http://www.ug.undp.org/content/dam/undp/images/xundp50-logo-en.png.pagespeed.ic._LFevfQUpK.png"/>
          <p:cNvPicPr>
            <a:picLocks noChangeAspect="1" noChangeArrowheads="1"/>
          </p:cNvPicPr>
          <p:nvPr/>
        </p:nvPicPr>
        <p:blipFill>
          <a:blip r:embed="rId6">
            <a:extLst>
              <a:ext uri="{28A0092B-C50C-407E-A947-70E740481C1C}">
                <a14:useLocalDpi xmlns:a14="http://schemas.microsoft.com/office/drawing/2010/main" val="0"/>
              </a:ext>
            </a:extLst>
          </a:blip>
          <a:srcRect r="60713" b="17891"/>
          <a:stretch>
            <a:fillRect/>
          </a:stretch>
        </p:blipFill>
        <p:spPr bwMode="auto">
          <a:xfrm>
            <a:off x="5575253" y="3749388"/>
            <a:ext cx="900594" cy="16459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a:stretch>
            <a:fillRect/>
          </a:stretch>
        </p:blipFill>
        <p:spPr>
          <a:xfrm>
            <a:off x="497198" y="3649857"/>
            <a:ext cx="1564174" cy="1554480"/>
          </a:xfrm>
          <a:prstGeom prst="rect">
            <a:avLst/>
          </a:prstGeom>
        </p:spPr>
      </p:pic>
      <p:pic>
        <p:nvPicPr>
          <p:cNvPr id="10" name="Picture 9"/>
          <p:cNvPicPr>
            <a:picLocks noChangeAspect="1"/>
          </p:cNvPicPr>
          <p:nvPr/>
        </p:nvPicPr>
        <p:blipFill rotWithShape="1">
          <a:blip r:embed="rId3"/>
          <a:srcRect l="67424" r="23270" b="31864"/>
          <a:stretch/>
        </p:blipFill>
        <p:spPr>
          <a:xfrm>
            <a:off x="7062661" y="3337908"/>
            <a:ext cx="1965284" cy="1828800"/>
          </a:xfrm>
          <a:prstGeom prst="rect">
            <a:avLst/>
          </a:prstGeom>
        </p:spPr>
      </p:pic>
      <p:pic>
        <p:nvPicPr>
          <p:cNvPr id="11"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46680" y="1729617"/>
            <a:ext cx="2510868"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7331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descr="Zeb16-9-ratio-Templat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4"/>
          <p:cNvSpPr txBox="1">
            <a:spLocks noChangeArrowheads="1"/>
          </p:cNvSpPr>
          <p:nvPr/>
        </p:nvSpPr>
        <p:spPr bwMode="auto">
          <a:xfrm>
            <a:off x="0" y="662518"/>
            <a:ext cx="12192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
              <a:defRPr sz="24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1pPr>
            <a:lvl2pPr marL="742950" indent="-285750">
              <a:spcBef>
                <a:spcPct val="20000"/>
              </a:spcBef>
              <a:buClr>
                <a:schemeClr val="accent1"/>
              </a:buClr>
              <a:buFont typeface="Wingdings" panose="05000000000000000000" pitchFamily="2" charset="2"/>
              <a:buChar char="§"/>
              <a:defRPr sz="22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2pPr>
            <a:lvl3pPr marL="1143000" indent="-228600">
              <a:spcBef>
                <a:spcPct val="20000"/>
              </a:spcBef>
              <a:buClr>
                <a:schemeClr val="accent1"/>
              </a:buClr>
              <a:buFont typeface="Wingdings" panose="05000000000000000000" pitchFamily="2" charset="2"/>
              <a:buChar char="§"/>
              <a:defRPr sz="20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5pPr>
            <a:lvl6pPr marL="2514600" indent="-228600" defTabSz="4572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6pPr>
            <a:lvl7pPr marL="2971800" indent="-228600" defTabSz="4572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7pPr>
            <a:lvl8pPr marL="3429000" indent="-228600" defTabSz="4572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8pPr>
            <a:lvl9pPr marL="3886200" indent="-228600" defTabSz="4572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9pPr>
          </a:lstStyle>
          <a:p>
            <a:pPr algn="ctr" eaLnBrk="1" hangingPunct="1">
              <a:spcBef>
                <a:spcPct val="0"/>
              </a:spcBef>
              <a:buClrTx/>
              <a:buFontTx/>
              <a:buNone/>
            </a:pPr>
            <a:r>
              <a:rPr lang="en-US" altLang="en-US" sz="4000" b="1" i="1" dirty="0">
                <a:latin typeface="Source Sans Pro Semibold" charset="0"/>
              </a:rPr>
              <a:t>To ensure that wildlife </a:t>
            </a:r>
            <a:br>
              <a:rPr lang="en-US" altLang="en-US" sz="4000" b="1" i="1" dirty="0">
                <a:latin typeface="Source Sans Pro Semibold" charset="0"/>
              </a:rPr>
            </a:br>
            <a:r>
              <a:rPr lang="en-US" altLang="en-US" sz="4000" b="1" i="1" dirty="0">
                <a:latin typeface="Source Sans Pro Semibold" charset="0"/>
              </a:rPr>
              <a:t>and wild lands thrive in modern Africa</a:t>
            </a:r>
          </a:p>
          <a:p>
            <a:pPr eaLnBrk="1" hangingPunct="1">
              <a:spcBef>
                <a:spcPct val="0"/>
              </a:spcBef>
              <a:buClrTx/>
              <a:buFontTx/>
              <a:buNone/>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664914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4880" y="3358859"/>
            <a:ext cx="10073899" cy="1097326"/>
          </a:xfrm>
          <a:ln w="12700">
            <a:noFill/>
          </a:ln>
        </p:spPr>
        <p:txBody>
          <a:bodyPr>
            <a:noAutofit/>
          </a:bodyPr>
          <a:lstStyle/>
          <a:p>
            <a:r>
              <a:rPr lang="en-US" sz="2100" b="1" dirty="0">
                <a:latin typeface="Sours sans pro"/>
              </a:rPr>
              <a:t>UIF </a:t>
            </a:r>
            <a:r>
              <a:rPr lang="en-US" sz="2100" b="1" cap="none" dirty="0">
                <a:latin typeface="Sours sans pro"/>
              </a:rPr>
              <a:t>Steering Committee</a:t>
            </a:r>
            <a:br>
              <a:rPr lang="en-US" sz="2100" b="1" dirty="0">
                <a:latin typeface="Sours sans pro"/>
              </a:rPr>
            </a:br>
            <a:r>
              <a:rPr lang="en-US" sz="2100" b="1" dirty="0">
                <a:latin typeface="Sours sans pro"/>
              </a:rPr>
              <a:t> </a:t>
            </a:r>
            <a:br>
              <a:rPr lang="en-US" sz="2100" b="1" dirty="0">
                <a:latin typeface="Sours sans pro"/>
              </a:rPr>
            </a:br>
            <a:r>
              <a:rPr lang="en-US" sz="2100" b="1" dirty="0">
                <a:latin typeface="Sours sans pro"/>
              </a:rPr>
              <a:t>UWA / NFA / </a:t>
            </a:r>
            <a:r>
              <a:rPr lang="en-US" sz="2100" b="1" cap="none" dirty="0">
                <a:latin typeface="Sours sans pro"/>
              </a:rPr>
              <a:t>Ministry / Office of the President </a:t>
            </a:r>
            <a:r>
              <a:rPr lang="en-US" sz="2100" b="1" dirty="0">
                <a:latin typeface="Sours sans pro"/>
              </a:rPr>
              <a:t>/ UTB / UIA</a:t>
            </a:r>
            <a:endParaRPr lang="en-US" sz="2100" dirty="0">
              <a:latin typeface="Sours sans pro"/>
            </a:endParaRPr>
          </a:p>
        </p:txBody>
      </p:sp>
      <p:sp>
        <p:nvSpPr>
          <p:cNvPr id="21" name="Right Arrow 20"/>
          <p:cNvSpPr/>
          <p:nvPr/>
        </p:nvSpPr>
        <p:spPr>
          <a:xfrm rot="16200000">
            <a:off x="5588951" y="4525177"/>
            <a:ext cx="547424" cy="5438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p:cNvSpPr txBox="1">
            <a:spLocks/>
          </p:cNvSpPr>
          <p:nvPr/>
        </p:nvSpPr>
        <p:spPr>
          <a:xfrm>
            <a:off x="1084880" y="860926"/>
            <a:ext cx="10073899" cy="487362"/>
          </a:xfrm>
          <a:prstGeom prst="rect">
            <a:avLst/>
          </a:prstGeom>
          <a:ln w="12700">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0" b="1" dirty="0">
                <a:latin typeface="Sours sans pro"/>
              </a:rPr>
              <a:t>President of Uganda</a:t>
            </a:r>
            <a:endParaRPr lang="en-US" sz="1900" dirty="0">
              <a:latin typeface="Sours sans pro"/>
            </a:endParaRPr>
          </a:p>
        </p:txBody>
      </p:sp>
      <p:sp>
        <p:nvSpPr>
          <p:cNvPr id="23" name="Title 1"/>
          <p:cNvSpPr txBox="1">
            <a:spLocks/>
          </p:cNvSpPr>
          <p:nvPr/>
        </p:nvSpPr>
        <p:spPr>
          <a:xfrm>
            <a:off x="1084880" y="2117094"/>
            <a:ext cx="10073899" cy="487362"/>
          </a:xfrm>
          <a:prstGeom prst="rect">
            <a:avLst/>
          </a:prstGeom>
          <a:ln w="12700">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0" b="1" dirty="0">
                <a:latin typeface="Sours sans pro"/>
              </a:rPr>
              <a:t>Minister of Tourism, Wildlife and Antiquities</a:t>
            </a:r>
            <a:endParaRPr lang="en-US" sz="1900" dirty="0">
              <a:latin typeface="Sours sans pro"/>
            </a:endParaRPr>
          </a:p>
        </p:txBody>
      </p:sp>
      <p:sp>
        <p:nvSpPr>
          <p:cNvPr id="25" name="Title 1"/>
          <p:cNvSpPr txBox="1">
            <a:spLocks/>
          </p:cNvSpPr>
          <p:nvPr/>
        </p:nvSpPr>
        <p:spPr>
          <a:xfrm>
            <a:off x="1084880" y="5242234"/>
            <a:ext cx="10073899" cy="768816"/>
          </a:xfrm>
          <a:prstGeom prst="rect">
            <a:avLst/>
          </a:prstGeom>
          <a:ln w="12700">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0" b="1" dirty="0">
                <a:latin typeface="Sours sans pro"/>
              </a:rPr>
              <a:t>GC Technical Committee</a:t>
            </a:r>
            <a:br>
              <a:rPr lang="en-US" sz="2100" b="1" dirty="0">
                <a:latin typeface="Sours sans pro"/>
              </a:rPr>
            </a:br>
            <a:r>
              <a:rPr lang="en-US" sz="2100" b="1" dirty="0">
                <a:latin typeface="Sours sans pro"/>
              </a:rPr>
              <a:t>Space for Giants – African Wildlife Foundation – Conservation Capital</a:t>
            </a:r>
            <a:endParaRPr lang="en-US" sz="1900" dirty="0">
              <a:latin typeface="Sours sans pro"/>
            </a:endParaRPr>
          </a:p>
        </p:txBody>
      </p:sp>
      <p:sp>
        <p:nvSpPr>
          <p:cNvPr id="9" name="Right Arrow 8"/>
          <p:cNvSpPr/>
          <p:nvPr/>
        </p:nvSpPr>
        <p:spPr>
          <a:xfrm rot="16200000">
            <a:off x="5606440" y="2693996"/>
            <a:ext cx="547424" cy="5438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6200000">
            <a:off x="5620146" y="1422149"/>
            <a:ext cx="547424" cy="5438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690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729183" y="1289904"/>
            <a:ext cx="10729261" cy="4294782"/>
          </a:xfrm>
        </p:spPr>
        <p:txBody>
          <a:bodyPr>
            <a:noAutofit/>
          </a:bodyPr>
          <a:lstStyle/>
          <a:p>
            <a:pPr lvl="0"/>
            <a:r>
              <a:rPr lang="en-GB" sz="2400" dirty="0">
                <a:latin typeface="Source Sans Pro" panose="020B0503030403020204"/>
              </a:rPr>
              <a:t>Assess conservation status of PAs in Uganda.</a:t>
            </a:r>
          </a:p>
          <a:p>
            <a:pPr lvl="0"/>
            <a:r>
              <a:rPr lang="en-GB" sz="2400" dirty="0">
                <a:latin typeface="Source Sans Pro" panose="020B0503030403020204"/>
              </a:rPr>
              <a:t>Identify a shortlist of priority opportunities that combine investment potential and conservation impact. </a:t>
            </a:r>
            <a:endParaRPr lang="en-US" sz="2400" dirty="0">
              <a:latin typeface="Source Sans Pro" panose="020B0503030403020204"/>
            </a:endParaRPr>
          </a:p>
          <a:p>
            <a:pPr lvl="0"/>
            <a:r>
              <a:rPr lang="en-GB" sz="2400" dirty="0">
                <a:latin typeface="Source Sans Pro" panose="020B0503030403020204"/>
              </a:rPr>
              <a:t>Generate investment ready propositions to present at an investment forum in Uganda on 6 October 2017.    </a:t>
            </a:r>
            <a:endParaRPr lang="en-US" sz="2400" dirty="0">
              <a:latin typeface="Source Sans Pro" panose="020B0503030403020204"/>
            </a:endParaRPr>
          </a:p>
          <a:p>
            <a:pPr lvl="0"/>
            <a:r>
              <a:rPr lang="en-GB" sz="2400" dirty="0">
                <a:latin typeface="Source Sans Pro" panose="020B0503030403020204"/>
              </a:rPr>
              <a:t>Support the continued evolution of an enabling framework for investment into Uganda’s Protected Areas based around collaboration with UTB, UWA and others. </a:t>
            </a:r>
            <a:endParaRPr lang="en-US" sz="2400" dirty="0">
              <a:latin typeface="Source Sans Pro" panose="020B0503030403020204"/>
            </a:endParaRPr>
          </a:p>
          <a:p>
            <a:pPr lvl="0"/>
            <a:r>
              <a:rPr lang="en-GB" sz="2400" dirty="0">
                <a:latin typeface="Source Sans Pro" panose="020B0503030403020204"/>
              </a:rPr>
              <a:t>Engage potential investors and industry throughout the process to generate interest and to ensure that opportunities being developed are fit for purpose. </a:t>
            </a:r>
            <a:endParaRPr lang="en-US" sz="2400" dirty="0">
              <a:latin typeface="Source Sans Pro" panose="020B0503030403020204"/>
            </a:endParaRPr>
          </a:p>
          <a:p>
            <a:endParaRPr lang="en-US" sz="2400" dirty="0">
              <a:latin typeface="Source Sans Pro" panose="020B0503030403020204"/>
            </a:endParaRPr>
          </a:p>
        </p:txBody>
      </p:sp>
      <p:sp>
        <p:nvSpPr>
          <p:cNvPr id="11" name="TextBox 10"/>
          <p:cNvSpPr txBox="1"/>
          <p:nvPr/>
        </p:nvSpPr>
        <p:spPr>
          <a:xfrm>
            <a:off x="205779" y="184377"/>
            <a:ext cx="4527030" cy="615553"/>
          </a:xfrm>
          <a:prstGeom prst="rect">
            <a:avLst/>
          </a:prstGeom>
          <a:noFill/>
        </p:spPr>
        <p:txBody>
          <a:bodyPr wrap="square" rtlCol="0">
            <a:spAutoFit/>
          </a:bodyPr>
          <a:lstStyle/>
          <a:p>
            <a:r>
              <a:rPr lang="en-US" sz="3400" b="1" dirty="0">
                <a:latin typeface="Source Sans Pro" panose="020B0503030403020204"/>
              </a:rPr>
              <a:t>Objective</a:t>
            </a:r>
          </a:p>
        </p:txBody>
      </p:sp>
      <p:pic>
        <p:nvPicPr>
          <p:cNvPr id="12" name="Picture 11"/>
          <p:cNvPicPr>
            <a:picLocks noChangeAspect="1"/>
          </p:cNvPicPr>
          <p:nvPr/>
        </p:nvPicPr>
        <p:blipFill rotWithShape="1">
          <a:blip r:embed="rId2"/>
          <a:srcRect l="9221" t="21391" r="79488" b="28346"/>
          <a:stretch/>
        </p:blipFill>
        <p:spPr>
          <a:xfrm>
            <a:off x="10091007" y="5669280"/>
            <a:ext cx="2100993" cy="1188720"/>
          </a:xfrm>
          <a:prstGeom prst="rect">
            <a:avLst/>
          </a:prstGeom>
        </p:spPr>
      </p:pic>
      <p:pic>
        <p:nvPicPr>
          <p:cNvPr id="13" name="Picture 3" descr="/Users/jlouden/Box Sync/AWF Company Resources/AWF Brand Resources/02 Logo/01 Standard/Brand Orange/AWF_Logo_Standard_Orange_Digital_HighRes_1370.png"/>
          <p:cNvPicPr>
            <a:picLocks noChangeAspect="1" noChangeArrowheads="1"/>
          </p:cNvPicPr>
          <p:nvPr/>
        </p:nvPicPr>
        <p:blipFill>
          <a:blip r:embed="rId3" cstate="print">
            <a:extLst>
              <a:ext uri="{28A0092B-C50C-407E-A947-70E740481C1C}">
                <a14:useLocalDpi xmlns:a14="http://schemas.microsoft.com/office/drawing/2010/main" val="0"/>
              </a:ext>
            </a:extLst>
          </a:blip>
          <a:srcRect l="368" t="-214" r="368" b="-214"/>
          <a:stretch>
            <a:fillRect/>
          </a:stretch>
        </p:blipFill>
        <p:spPr bwMode="auto">
          <a:xfrm>
            <a:off x="8590689" y="5950446"/>
            <a:ext cx="1635228" cy="8229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3814" y="5970683"/>
            <a:ext cx="245942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806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248925440"/>
              </p:ext>
            </p:extLst>
          </p:nvPr>
        </p:nvGraphicFramePr>
        <p:xfrm>
          <a:off x="7075357" y="1633928"/>
          <a:ext cx="4706912" cy="39067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4"/>
          <p:cNvGraphicFramePr>
            <a:graphicFrameLocks noGrp="1"/>
          </p:cNvGraphicFramePr>
          <p:nvPr>
            <p:ph idx="1"/>
            <p:extLst>
              <p:ext uri="{D42A27DB-BD31-4B8C-83A1-F6EECF244321}">
                <p14:modId xmlns:p14="http://schemas.microsoft.com/office/powerpoint/2010/main" val="2809940994"/>
              </p:ext>
            </p:extLst>
          </p:nvPr>
        </p:nvGraphicFramePr>
        <p:xfrm>
          <a:off x="547141" y="1000784"/>
          <a:ext cx="6161005" cy="4754880"/>
        </p:xfrm>
        <a:graphic>
          <a:graphicData uri="http://schemas.openxmlformats.org/drawingml/2006/table">
            <a:tbl>
              <a:tblPr firstRow="1" bandRow="1">
                <a:tableStyleId>{10A1B5D5-9B99-4C35-A422-299274C87663}</a:tableStyleId>
              </a:tblPr>
              <a:tblGrid>
                <a:gridCol w="1377565">
                  <a:extLst>
                    <a:ext uri="{9D8B030D-6E8A-4147-A177-3AD203B41FA5}">
                      <a16:colId xmlns:a16="http://schemas.microsoft.com/office/drawing/2014/main" val="20000"/>
                    </a:ext>
                  </a:extLst>
                </a:gridCol>
                <a:gridCol w="1639554">
                  <a:extLst>
                    <a:ext uri="{9D8B030D-6E8A-4147-A177-3AD203B41FA5}">
                      <a16:colId xmlns:a16="http://schemas.microsoft.com/office/drawing/2014/main" val="20001"/>
                    </a:ext>
                  </a:extLst>
                </a:gridCol>
                <a:gridCol w="1555041">
                  <a:extLst>
                    <a:ext uri="{9D8B030D-6E8A-4147-A177-3AD203B41FA5}">
                      <a16:colId xmlns:a16="http://schemas.microsoft.com/office/drawing/2014/main" val="20002"/>
                    </a:ext>
                  </a:extLst>
                </a:gridCol>
                <a:gridCol w="1588845">
                  <a:extLst>
                    <a:ext uri="{9D8B030D-6E8A-4147-A177-3AD203B41FA5}">
                      <a16:colId xmlns:a16="http://schemas.microsoft.com/office/drawing/2014/main" val="20003"/>
                    </a:ext>
                  </a:extLst>
                </a:gridCol>
              </a:tblGrid>
              <a:tr h="425579">
                <a:tc>
                  <a:txBody>
                    <a:bodyPr/>
                    <a:lstStyle/>
                    <a:p>
                      <a:r>
                        <a:rPr lang="en-US" sz="1600" dirty="0">
                          <a:latin typeface="Source Sans Pro" panose="020B0503030403020204"/>
                        </a:rPr>
                        <a:t>Type of Investment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r>
                        <a:rPr lang="en-US" sz="1600" dirty="0">
                          <a:latin typeface="Source Sans Pro" panose="020B0503030403020204"/>
                        </a:rPr>
                        <a:t>Description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r>
                        <a:rPr lang="en-US" sz="1600" dirty="0">
                          <a:latin typeface="Source Sans Pro" panose="020B0503030403020204"/>
                        </a:rPr>
                        <a:t>Objective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r>
                        <a:rPr lang="en-US" sz="1600" dirty="0">
                          <a:latin typeface="Source Sans Pro" panose="020B0503030403020204"/>
                        </a:rPr>
                        <a:t>Structure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00"/>
                  </a:ext>
                </a:extLst>
              </a:tr>
              <a:tr h="936274">
                <a:tc>
                  <a:txBody>
                    <a:bodyPr/>
                    <a:lstStyle/>
                    <a:p>
                      <a:r>
                        <a:rPr lang="en-US" sz="1600" b="1" dirty="0">
                          <a:latin typeface="Source Sans Pro" panose="020B0503030403020204"/>
                        </a:rPr>
                        <a:t>Co-</a:t>
                      </a:r>
                      <a:r>
                        <a:rPr lang="en-US" sz="1600" b="1" baseline="0" dirty="0">
                          <a:latin typeface="Source Sans Pro" panose="020B0503030403020204"/>
                        </a:rPr>
                        <a:t>Management </a:t>
                      </a:r>
                      <a:endParaRPr lang="en-US" sz="1600" b="1" dirty="0">
                        <a:latin typeface="Source Sans Pro" panose="020B05030304030202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Tx/>
                        <a:buNone/>
                      </a:pPr>
                      <a:r>
                        <a:rPr lang="en-US" sz="1600" dirty="0">
                          <a:latin typeface="Source Sans Pro" panose="020B0503030403020204"/>
                        </a:rPr>
                        <a:t>Investment in management of protected area, typically non-commercial</a:t>
                      </a:r>
                      <a:endParaRPr lang="en-US" sz="1600" baseline="0" dirty="0">
                        <a:latin typeface="Source Sans Pro" panose="020B05030304030202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Tx/>
                        <a:buNone/>
                      </a:pPr>
                      <a:r>
                        <a:rPr lang="en-US" sz="1600" dirty="0">
                          <a:latin typeface="Source Sans Pro" panose="020B0503030403020204"/>
                        </a:rPr>
                        <a:t>High quality management of area + </a:t>
                      </a:r>
                      <a:r>
                        <a:rPr lang="en-US" sz="1600" baseline="0" dirty="0">
                          <a:latin typeface="Source Sans Pro" panose="020B0503030403020204"/>
                        </a:rPr>
                        <a:t>development of  sustainable enterprise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Tx/>
                        <a:buNone/>
                      </a:pPr>
                      <a:r>
                        <a:rPr lang="en-US" sz="1600" dirty="0">
                          <a:latin typeface="Source Sans Pro" panose="020B0503030403020204"/>
                        </a:rPr>
                        <a:t>Long term co-management or PPP agreement  with GoU</a:t>
                      </a:r>
                      <a:r>
                        <a:rPr lang="en-US" sz="1600" baseline="0" dirty="0">
                          <a:latin typeface="Source Sans Pro" panose="020B0503030403020204"/>
                        </a:rPr>
                        <a:t> and </a:t>
                      </a:r>
                      <a:r>
                        <a:rPr lang="en-US" sz="1600" dirty="0">
                          <a:latin typeface="Source Sans Pro" panose="020B0503030403020204"/>
                        </a:rPr>
                        <a:t>UWA or</a:t>
                      </a:r>
                      <a:r>
                        <a:rPr lang="en-US" sz="1600" baseline="0" dirty="0">
                          <a:latin typeface="Source Sans Pro" panose="020B0503030403020204"/>
                        </a:rPr>
                        <a:t> NFA</a:t>
                      </a:r>
                      <a:endParaRPr lang="en-US" sz="1600" dirty="0">
                        <a:latin typeface="Source Sans Pro" panose="020B05030304030202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36274">
                <a:tc>
                  <a:txBody>
                    <a:bodyPr/>
                    <a:lstStyle/>
                    <a:p>
                      <a:r>
                        <a:rPr lang="en-US" sz="1600" b="1" dirty="0">
                          <a:latin typeface="Source Sans Pro" panose="020B0503030403020204"/>
                        </a:rPr>
                        <a:t>Tourism Enterprise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Tx/>
                        <a:buNone/>
                      </a:pPr>
                      <a:r>
                        <a:rPr lang="en-US" sz="1600" dirty="0">
                          <a:latin typeface="Source Sans Pro" panose="020B0503030403020204"/>
                        </a:rPr>
                        <a:t>Commercial investment in tourism or</a:t>
                      </a:r>
                      <a:r>
                        <a:rPr lang="en-US" sz="1600" baseline="0" dirty="0">
                          <a:latin typeface="Source Sans Pro" panose="020B0503030403020204"/>
                        </a:rPr>
                        <a:t> other enterprise in protected area</a:t>
                      </a:r>
                      <a:endParaRPr lang="en-US" sz="1600" dirty="0">
                        <a:latin typeface="Source Sans Pro" panose="020B05030304030202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Tx/>
                        <a:buNone/>
                      </a:pPr>
                      <a:r>
                        <a:rPr lang="en-US" sz="1600" dirty="0">
                          <a:latin typeface="Source Sans Pro" panose="020B0503030403020204"/>
                        </a:rPr>
                        <a:t>Sustainable</a:t>
                      </a:r>
                      <a:r>
                        <a:rPr lang="en-US" sz="1600" baseline="0" dirty="0">
                          <a:latin typeface="Source Sans Pro" panose="020B0503030403020204"/>
                        </a:rPr>
                        <a:t> revenue to protected area under existing management</a:t>
                      </a:r>
                      <a:endParaRPr lang="en-US" sz="1600" dirty="0">
                        <a:latin typeface="Source Sans Pro" panose="020B05030304030202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Tx/>
                        <a:buNone/>
                      </a:pPr>
                      <a:r>
                        <a:rPr lang="en-US" sz="1600" dirty="0">
                          <a:latin typeface="Source Sans Pro" panose="020B0503030403020204"/>
                        </a:rPr>
                        <a:t>Concession agreement with UWA (or</a:t>
                      </a:r>
                      <a:r>
                        <a:rPr lang="en-US" sz="1600" baseline="0" dirty="0">
                          <a:latin typeface="Source Sans Pro" panose="020B0503030403020204"/>
                        </a:rPr>
                        <a:t> other land owner)</a:t>
                      </a:r>
                      <a:endParaRPr lang="en-US" sz="1600" dirty="0">
                        <a:latin typeface="Source Sans Pro" panose="020B05030304030202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36274">
                <a:tc>
                  <a:txBody>
                    <a:bodyPr/>
                    <a:lstStyle/>
                    <a:p>
                      <a:r>
                        <a:rPr lang="en-US" sz="1600" b="1" dirty="0">
                          <a:latin typeface="Source Sans Pro" panose="020B0503030403020204"/>
                        </a:rPr>
                        <a:t>Other Enterprise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Tx/>
                        <a:buNone/>
                      </a:pPr>
                      <a:r>
                        <a:rPr lang="en-US" sz="1600" baseline="0" dirty="0">
                          <a:latin typeface="Source Sans Pro" panose="020B0503030403020204"/>
                        </a:rPr>
                        <a:t>Other nature-linked enterprise in protected area eg livestock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Tx/>
                        <a:buNone/>
                      </a:pPr>
                      <a:r>
                        <a:rPr lang="en-US" sz="1600" baseline="0" dirty="0">
                          <a:latin typeface="Source Sans Pro" panose="020B0503030403020204"/>
                        </a:rPr>
                        <a:t>Diversify revenue beyond tourism to enhance sustainability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Tx/>
                        <a:buNone/>
                      </a:pPr>
                      <a:r>
                        <a:rPr lang="en-US" sz="1600" dirty="0">
                          <a:latin typeface="Source Sans Pro" panose="020B0503030403020204"/>
                        </a:rPr>
                        <a:t>Context-specific</a:t>
                      </a:r>
                      <a:r>
                        <a:rPr lang="en-US" sz="1600" baseline="0" dirty="0">
                          <a:latin typeface="Source Sans Pro" panose="020B0503030403020204"/>
                        </a:rPr>
                        <a:t> </a:t>
                      </a:r>
                      <a:r>
                        <a:rPr lang="en-US" sz="1600" dirty="0">
                          <a:latin typeface="Source Sans Pro" panose="020B0503030403020204"/>
                        </a:rPr>
                        <a:t>concession or management agreement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9" name="TextBox 8"/>
          <p:cNvSpPr txBox="1"/>
          <p:nvPr/>
        </p:nvSpPr>
        <p:spPr>
          <a:xfrm>
            <a:off x="205779" y="184377"/>
            <a:ext cx="4527030" cy="615553"/>
          </a:xfrm>
          <a:prstGeom prst="rect">
            <a:avLst/>
          </a:prstGeom>
          <a:noFill/>
        </p:spPr>
        <p:txBody>
          <a:bodyPr wrap="square" rtlCol="0">
            <a:spAutoFit/>
          </a:bodyPr>
          <a:lstStyle/>
          <a:p>
            <a:r>
              <a:rPr lang="en-US" sz="3400" b="1" dirty="0">
                <a:latin typeface="Source Sans Pro" panose="020B0503030403020204"/>
              </a:rPr>
              <a:t>Approach</a:t>
            </a:r>
          </a:p>
        </p:txBody>
      </p:sp>
      <p:pic>
        <p:nvPicPr>
          <p:cNvPr id="10" name="Picture 9"/>
          <p:cNvPicPr>
            <a:picLocks noChangeAspect="1"/>
          </p:cNvPicPr>
          <p:nvPr/>
        </p:nvPicPr>
        <p:blipFill rotWithShape="1">
          <a:blip r:embed="rId8"/>
          <a:srcRect l="9221" t="21391" r="79488" b="28346"/>
          <a:stretch/>
        </p:blipFill>
        <p:spPr>
          <a:xfrm>
            <a:off x="10091007" y="5669280"/>
            <a:ext cx="2100993" cy="1188720"/>
          </a:xfrm>
          <a:prstGeom prst="rect">
            <a:avLst/>
          </a:prstGeom>
        </p:spPr>
      </p:pic>
      <p:pic>
        <p:nvPicPr>
          <p:cNvPr id="11" name="Picture 3" descr="/Users/jlouden/Box Sync/AWF Company Resources/AWF Brand Resources/02 Logo/01 Standard/Brand Orange/AWF_Logo_Standard_Orange_Digital_HighRes_1370.png"/>
          <p:cNvPicPr>
            <a:picLocks noChangeAspect="1" noChangeArrowheads="1"/>
          </p:cNvPicPr>
          <p:nvPr/>
        </p:nvPicPr>
        <p:blipFill>
          <a:blip r:embed="rId9" cstate="print">
            <a:extLst>
              <a:ext uri="{28A0092B-C50C-407E-A947-70E740481C1C}">
                <a14:useLocalDpi xmlns:a14="http://schemas.microsoft.com/office/drawing/2010/main" val="0"/>
              </a:ext>
            </a:extLst>
          </a:blip>
          <a:srcRect l="368" t="-214" r="368" b="-214"/>
          <a:stretch>
            <a:fillRect/>
          </a:stretch>
        </p:blipFill>
        <p:spPr bwMode="auto">
          <a:xfrm>
            <a:off x="8590689" y="5950446"/>
            <a:ext cx="1635228" cy="8229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93814" y="5970683"/>
            <a:ext cx="245942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755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43255527"/>
              </p:ext>
            </p:extLst>
          </p:nvPr>
        </p:nvGraphicFramePr>
        <p:xfrm>
          <a:off x="290946" y="160694"/>
          <a:ext cx="11596256" cy="6301456"/>
        </p:xfrm>
        <a:graphic>
          <a:graphicData uri="http://schemas.openxmlformats.org/drawingml/2006/table">
            <a:tbl>
              <a:tblPr>
                <a:tableStyleId>{93296810-A885-4BE3-A3E7-6D5BEEA58F35}</a:tableStyleId>
              </a:tblPr>
              <a:tblGrid>
                <a:gridCol w="3092585">
                  <a:extLst>
                    <a:ext uri="{9D8B030D-6E8A-4147-A177-3AD203B41FA5}">
                      <a16:colId xmlns:a16="http://schemas.microsoft.com/office/drawing/2014/main" val="20000"/>
                    </a:ext>
                  </a:extLst>
                </a:gridCol>
                <a:gridCol w="60997">
                  <a:extLst>
                    <a:ext uri="{9D8B030D-6E8A-4147-A177-3AD203B41FA5}">
                      <a16:colId xmlns:a16="http://schemas.microsoft.com/office/drawing/2014/main" val="20001"/>
                    </a:ext>
                  </a:extLst>
                </a:gridCol>
                <a:gridCol w="1345864">
                  <a:extLst>
                    <a:ext uri="{9D8B030D-6E8A-4147-A177-3AD203B41FA5}">
                      <a16:colId xmlns:a16="http://schemas.microsoft.com/office/drawing/2014/main" val="20002"/>
                    </a:ext>
                  </a:extLst>
                </a:gridCol>
                <a:gridCol w="1320006">
                  <a:extLst>
                    <a:ext uri="{9D8B030D-6E8A-4147-A177-3AD203B41FA5}">
                      <a16:colId xmlns:a16="http://schemas.microsoft.com/office/drawing/2014/main" val="20003"/>
                    </a:ext>
                  </a:extLst>
                </a:gridCol>
                <a:gridCol w="1320006">
                  <a:extLst>
                    <a:ext uri="{9D8B030D-6E8A-4147-A177-3AD203B41FA5}">
                      <a16:colId xmlns:a16="http://schemas.microsoft.com/office/drawing/2014/main" val="20004"/>
                    </a:ext>
                  </a:extLst>
                </a:gridCol>
                <a:gridCol w="1320006">
                  <a:extLst>
                    <a:ext uri="{9D8B030D-6E8A-4147-A177-3AD203B41FA5}">
                      <a16:colId xmlns:a16="http://schemas.microsoft.com/office/drawing/2014/main" val="20005"/>
                    </a:ext>
                  </a:extLst>
                </a:gridCol>
                <a:gridCol w="358388">
                  <a:extLst>
                    <a:ext uri="{9D8B030D-6E8A-4147-A177-3AD203B41FA5}">
                      <a16:colId xmlns:a16="http://schemas.microsoft.com/office/drawing/2014/main" val="20006"/>
                    </a:ext>
                  </a:extLst>
                </a:gridCol>
                <a:gridCol w="1234848">
                  <a:extLst>
                    <a:ext uri="{9D8B030D-6E8A-4147-A177-3AD203B41FA5}">
                      <a16:colId xmlns:a16="http://schemas.microsoft.com/office/drawing/2014/main" val="20007"/>
                    </a:ext>
                  </a:extLst>
                </a:gridCol>
                <a:gridCol w="1543556">
                  <a:extLst>
                    <a:ext uri="{9D8B030D-6E8A-4147-A177-3AD203B41FA5}">
                      <a16:colId xmlns:a16="http://schemas.microsoft.com/office/drawing/2014/main" val="20008"/>
                    </a:ext>
                  </a:extLst>
                </a:gridCol>
              </a:tblGrid>
              <a:tr h="420162">
                <a:tc>
                  <a:txBody>
                    <a:bodyPr/>
                    <a:lstStyle/>
                    <a:p>
                      <a:pPr algn="l" fontAlgn="b"/>
                      <a:r>
                        <a:rPr lang="en-US" sz="1700" b="1" u="none" strike="noStrike" dirty="0">
                          <a:solidFill>
                            <a:schemeClr val="bg1"/>
                          </a:solidFill>
                          <a:effectLst/>
                          <a:latin typeface="Source Sans Pro" panose="020B0503030403020204"/>
                        </a:rPr>
                        <a:t>Location</a:t>
                      </a:r>
                      <a:endParaRPr lang="en-US" sz="1700" b="1" i="0" u="none" strike="noStrike" dirty="0">
                        <a:solidFill>
                          <a:schemeClr val="bg1"/>
                        </a:solidFill>
                        <a:effectLst/>
                        <a:latin typeface="Source Sans Pro" panose="020B0503030403020204"/>
                      </a:endParaRP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l" fontAlgn="b"/>
                      <a:r>
                        <a:rPr lang="sk-SK" sz="1700" b="1" u="none" strike="noStrike" dirty="0">
                          <a:solidFill>
                            <a:schemeClr val="bg1"/>
                          </a:solidFill>
                          <a:effectLst/>
                        </a:rPr>
                        <a:t> </a:t>
                      </a:r>
                      <a:endParaRPr lang="sk-SK" sz="1700" b="1" i="0" u="none" strike="noStrike" dirty="0">
                        <a:solidFill>
                          <a:schemeClr val="bg1"/>
                        </a:solidFill>
                        <a:effectLst/>
                        <a:latin typeface="Calibri" charset="0"/>
                      </a:endParaRP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l" fontAlgn="b"/>
                      <a:r>
                        <a:rPr lang="en-US" sz="1700" b="1" u="none" strike="noStrike" dirty="0">
                          <a:solidFill>
                            <a:schemeClr val="bg1"/>
                          </a:solidFill>
                          <a:effectLst/>
                          <a:latin typeface="Source Sans Pro" panose="020B0503030403020204"/>
                        </a:rPr>
                        <a:t>Tier</a:t>
                      </a:r>
                      <a:endParaRPr lang="en-US" sz="1700" b="1" i="0" u="none" strike="noStrike" dirty="0">
                        <a:solidFill>
                          <a:schemeClr val="bg1"/>
                        </a:solidFill>
                        <a:effectLst/>
                        <a:latin typeface="Source Sans Pro" panose="020B0503030403020204"/>
                      </a:endParaRP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l" fontAlgn="b"/>
                      <a:r>
                        <a:rPr lang="en-US" sz="1700" b="1" u="none" strike="noStrike" dirty="0">
                          <a:solidFill>
                            <a:schemeClr val="bg1"/>
                          </a:solidFill>
                          <a:effectLst/>
                          <a:latin typeface="Source Sans Pro" panose="020B0503030403020204"/>
                        </a:rPr>
                        <a:t>PPP/Co-Management</a:t>
                      </a:r>
                      <a:endParaRPr lang="en-US" sz="1700" b="1" i="0" u="none" strike="noStrike" dirty="0">
                        <a:solidFill>
                          <a:schemeClr val="bg1"/>
                        </a:solidFill>
                        <a:effectLst/>
                        <a:latin typeface="Source Sans Pro" panose="020B0503030403020204"/>
                      </a:endParaRP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l" fontAlgn="b"/>
                      <a:r>
                        <a:rPr lang="en-US" sz="1700" b="1" u="none" strike="noStrike" dirty="0">
                          <a:solidFill>
                            <a:schemeClr val="bg1"/>
                          </a:solidFill>
                          <a:effectLst/>
                          <a:latin typeface="Source Sans Pro" panose="020B0503030403020204"/>
                        </a:rPr>
                        <a:t>Tourism Enterprise</a:t>
                      </a:r>
                      <a:endParaRPr lang="en-US" sz="1700" b="1" i="0" u="none" strike="noStrike" dirty="0">
                        <a:solidFill>
                          <a:schemeClr val="bg1"/>
                        </a:solidFill>
                        <a:effectLst/>
                        <a:latin typeface="Source Sans Pro" panose="020B0503030403020204"/>
                      </a:endParaRP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l" fontAlgn="b"/>
                      <a:r>
                        <a:rPr lang="en-US" sz="1700" b="1" u="none" strike="noStrike" dirty="0">
                          <a:solidFill>
                            <a:schemeClr val="bg1"/>
                          </a:solidFill>
                          <a:effectLst/>
                          <a:latin typeface="Source Sans Pro" panose="020B0503030403020204"/>
                        </a:rPr>
                        <a:t>Other Enterprise </a:t>
                      </a: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l" fontAlgn="b"/>
                      <a:endParaRPr lang="en-US" sz="1700" b="1" i="0" u="none" strike="noStrike" dirty="0">
                        <a:solidFill>
                          <a:schemeClr val="bg1"/>
                        </a:solidFill>
                        <a:effectLst/>
                        <a:latin typeface="Source Sans Pro" panose="020B0503030403020204"/>
                      </a:endParaRP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l" fontAlgn="b"/>
                      <a:r>
                        <a:rPr lang="en-US" sz="1700" b="1" i="0" u="none" strike="noStrike" dirty="0">
                          <a:solidFill>
                            <a:schemeClr val="bg1"/>
                          </a:solidFill>
                          <a:effectLst/>
                          <a:latin typeface="Source Sans Pro" panose="020B0503030403020204"/>
                        </a:rPr>
                        <a:t>Priority Site</a:t>
                      </a: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l" fontAlgn="b"/>
                      <a:r>
                        <a:rPr lang="en-US" sz="1700" b="1" i="0" u="none" strike="noStrike" dirty="0">
                          <a:solidFill>
                            <a:schemeClr val="bg1"/>
                          </a:solidFill>
                          <a:effectLst/>
                          <a:latin typeface="Source Sans Pro" panose="020B0503030403020204"/>
                        </a:rPr>
                        <a:t>Conservation Assessment*</a:t>
                      </a: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0000"/>
                  </a:ext>
                </a:extLst>
              </a:tr>
              <a:tr h="142157">
                <a:tc>
                  <a:txBody>
                    <a:bodyPr/>
                    <a:lstStyle/>
                    <a:p>
                      <a:pPr algn="l" fontAlgn="b"/>
                      <a:endParaRPr lang="sk-SK" sz="1700" b="1" i="0" u="none" strike="noStrike" dirty="0">
                        <a:solidFill>
                          <a:srgbClr val="000000"/>
                        </a:solidFill>
                        <a:effectLst/>
                        <a:latin typeface="Calibri" charset="0"/>
                      </a:endParaRPr>
                    </a:p>
                  </a:txBody>
                  <a:tcPr marL="3632" marR="3632" marT="3632" marB="0" anchor="b">
                    <a:lnL w="12700" cmpd="sng">
                      <a:noFill/>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sk-SK" sz="1700" b="1" i="0" u="none" strike="noStrike" dirty="0">
                        <a:solidFill>
                          <a:srgbClr val="000000"/>
                        </a:solidFill>
                        <a:effectLst/>
                        <a:latin typeface="Calibri" charset="0"/>
                      </a:endParaRPr>
                    </a:p>
                  </a:txBody>
                  <a:tcPr marL="3632" marR="3632" marT="3632" marB="0" anchor="b">
                    <a:lnL w="12700" cmpd="sng">
                      <a:noFill/>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sk-SK" sz="1700" b="1" i="0" u="none" strike="noStrike" dirty="0">
                        <a:solidFill>
                          <a:srgbClr val="000000"/>
                        </a:solidFill>
                        <a:effectLst/>
                        <a:latin typeface="Calibri" charset="0"/>
                      </a:endParaRPr>
                    </a:p>
                  </a:txBody>
                  <a:tcPr marL="3632" marR="3632" marT="3632" marB="0" anchor="b">
                    <a:lnL w="12700" cmpd="sng">
                      <a:noFill/>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sk-SK" sz="1700" b="1" i="0" u="none" strike="noStrike" dirty="0">
                        <a:solidFill>
                          <a:srgbClr val="000000"/>
                        </a:solidFill>
                        <a:effectLst/>
                        <a:latin typeface="Calibri" charset="0"/>
                      </a:endParaRPr>
                    </a:p>
                  </a:txBody>
                  <a:tcPr marL="3632" marR="3632" marT="3632" marB="0" anchor="b">
                    <a:lnL w="12700" cmpd="sng">
                      <a:noFill/>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sk-SK" sz="1700" b="1" i="0" u="none" strike="noStrike" dirty="0">
                        <a:solidFill>
                          <a:srgbClr val="000000"/>
                        </a:solidFill>
                        <a:effectLst/>
                        <a:latin typeface="Calibri" charset="0"/>
                      </a:endParaRPr>
                    </a:p>
                  </a:txBody>
                  <a:tcPr marL="3632" marR="3632" marT="3632" marB="0" anchor="b">
                    <a:lnL w="12700" cmpd="sng">
                      <a:noFill/>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sk-SK" sz="1700" b="1" i="0" u="none" strike="noStrike" dirty="0">
                        <a:solidFill>
                          <a:srgbClr val="000000"/>
                        </a:solidFill>
                        <a:effectLst/>
                        <a:latin typeface="Calibri" charset="0"/>
                      </a:endParaRPr>
                    </a:p>
                  </a:txBody>
                  <a:tcPr marL="3632" marR="3632" marT="3632" marB="0" anchor="b">
                    <a:lnL w="12700" cmpd="sng">
                      <a:noFill/>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sk-SK" sz="1700" b="1" i="0" u="none" strike="noStrike" dirty="0">
                        <a:solidFill>
                          <a:srgbClr val="000000"/>
                        </a:solidFill>
                        <a:effectLst/>
                        <a:latin typeface="Calibri" charset="0"/>
                      </a:endParaRPr>
                    </a:p>
                  </a:txBody>
                  <a:tcPr marL="3632" marR="3632" marT="3632" marB="0" anchor="b">
                    <a:lnL w="12700" cmpd="sng">
                      <a:noFill/>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42157">
                <a:tc gridSpan="2">
                  <a:txBody>
                    <a:bodyPr/>
                    <a:lstStyle/>
                    <a:p>
                      <a:pPr algn="l" fontAlgn="b"/>
                      <a:r>
                        <a:rPr lang="en-US" sz="1700" b="1" u="none" strike="noStrike" dirty="0">
                          <a:effectLst/>
                          <a:latin typeface="Source Sans Pro" panose="020B0503030403020204"/>
                        </a:rPr>
                        <a:t>Cluster 1: Murchison Falls </a:t>
                      </a:r>
                      <a:endParaRPr lang="en-US" sz="1700" b="1" i="0" u="none" strike="noStrike" dirty="0">
                        <a:solidFill>
                          <a:srgbClr val="000000"/>
                        </a:solidFill>
                        <a:effectLst/>
                        <a:latin typeface="Source Sans Pro" panose="020B0503030403020204"/>
                      </a:endParaRP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algn="l"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sk-SK" sz="1700" u="none" strike="noStrike" dirty="0">
                          <a:effectLst/>
                        </a:rPr>
                        <a:t> </a:t>
                      </a:r>
                      <a:endParaRPr lang="sk-SK" sz="1700" b="1" i="0" u="none" strike="noStrike" dirty="0">
                        <a:solidFill>
                          <a:srgbClr val="000000"/>
                        </a:solidFill>
                        <a:effectLst/>
                        <a:latin typeface="Calibri" charset="0"/>
                      </a:endParaRP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sk-SK" sz="1700" u="none" strike="noStrike" dirty="0">
                          <a:effectLst/>
                        </a:rPr>
                        <a:t> </a:t>
                      </a:r>
                      <a:endParaRPr lang="sk-SK" sz="1700" b="1" i="0" u="none" strike="noStrike" dirty="0">
                        <a:solidFill>
                          <a:srgbClr val="000000"/>
                        </a:solidFill>
                        <a:effectLst/>
                        <a:latin typeface="Calibri" charset="0"/>
                      </a:endParaRP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sk-SK" sz="1700" u="none" strike="noStrike" dirty="0">
                          <a:effectLst/>
                        </a:rPr>
                        <a:t> </a:t>
                      </a:r>
                      <a:endParaRPr lang="sk-SK" sz="1700" b="1" i="0" u="none" strike="noStrike" dirty="0">
                        <a:solidFill>
                          <a:srgbClr val="000000"/>
                        </a:solidFill>
                        <a:effectLst/>
                        <a:latin typeface="Calibri" charset="0"/>
                      </a:endParaRP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sk-SK" sz="1700" b="1" i="0" u="none" strike="noStrike" dirty="0">
                        <a:solidFill>
                          <a:srgbClr val="000000"/>
                        </a:solidFill>
                        <a:effectLst/>
                        <a:latin typeface="Calibri" charset="0"/>
                      </a:endParaRP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sk-SK" sz="1700" b="1" i="0" u="none" strike="noStrike" dirty="0">
                        <a:solidFill>
                          <a:srgbClr val="000000"/>
                        </a:solidFill>
                        <a:effectLst/>
                        <a:latin typeface="Calibri" charset="0"/>
                      </a:endParaRP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sk-SK" sz="1700" b="1" i="0" u="none" strike="noStrike" dirty="0">
                        <a:solidFill>
                          <a:srgbClr val="000000"/>
                        </a:solidFill>
                        <a:effectLst/>
                        <a:latin typeface="Calibri" charset="0"/>
                      </a:endParaRP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88491">
                <a:tc>
                  <a:txBody>
                    <a:bodyPr/>
                    <a:lstStyle/>
                    <a:p>
                      <a:pPr algn="l" fontAlgn="b"/>
                      <a:r>
                        <a:rPr lang="en-US" sz="1700" u="none" strike="noStrike" dirty="0">
                          <a:effectLst/>
                          <a:latin typeface="Source Sans Pro" panose="020B0503030403020204"/>
                        </a:rPr>
                        <a:t>Murchison Falls National Park</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l"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Tier 1</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700" b="0" i="0" u="none" strike="noStrike" dirty="0">
                          <a:solidFill>
                            <a:srgbClr val="000000"/>
                          </a:solidFill>
                          <a:effectLst/>
                          <a:latin typeface="Source Sans Pro" panose="020B0503030403020204"/>
                        </a:rPr>
                        <a:t>YES</a:t>
                      </a: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b="0" i="0" u="none" strike="noStrike" dirty="0">
                          <a:solidFill>
                            <a:srgbClr val="000000"/>
                          </a:solidFill>
                          <a:effectLst/>
                          <a:latin typeface="Source Sans Pro" panose="020B0503030403020204"/>
                        </a:rPr>
                        <a:t>-</a:t>
                      </a: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88491">
                <a:tc>
                  <a:txBody>
                    <a:bodyPr/>
                    <a:lstStyle/>
                    <a:p>
                      <a:pPr algn="l" fontAlgn="b"/>
                      <a:r>
                        <a:rPr lang="en-US" sz="1700" u="none" strike="noStrike" dirty="0">
                          <a:effectLst/>
                          <a:latin typeface="Source Sans Pro" panose="020B0503030403020204"/>
                        </a:rPr>
                        <a:t>Bugungu Wildlife Reserve</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l"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Tier 2</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11" rtl="0" eaLnBrk="1" fontAlgn="b" latinLnBrk="0" hangingPunct="1">
                        <a:lnSpc>
                          <a:spcPct val="100000"/>
                        </a:lnSpc>
                        <a:spcBef>
                          <a:spcPts val="0"/>
                        </a:spcBef>
                        <a:spcAft>
                          <a:spcPts val="0"/>
                        </a:spcAft>
                        <a:buClrTx/>
                        <a:buSzTx/>
                        <a:buFontTx/>
                        <a:buNone/>
                        <a:tabLst/>
                        <a:defRPr/>
                      </a:pP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700" b="0" i="0" u="none" strike="noStrike" dirty="0">
                          <a:solidFill>
                            <a:srgbClr val="000000"/>
                          </a:solidFill>
                          <a:effectLst/>
                          <a:latin typeface="Source Sans Pro" panose="020B0503030403020204"/>
                        </a:rPr>
                        <a:t>YES</a:t>
                      </a: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11" rtl="0" eaLnBrk="1" fontAlgn="b" latinLnBrk="0" hangingPunct="1">
                        <a:lnSpc>
                          <a:spcPct val="100000"/>
                        </a:lnSpc>
                        <a:spcBef>
                          <a:spcPts val="0"/>
                        </a:spcBef>
                        <a:spcAft>
                          <a:spcPts val="0"/>
                        </a:spcAft>
                        <a:buClrTx/>
                        <a:buSzTx/>
                        <a:buFontTx/>
                        <a:buNone/>
                        <a:tabLst/>
                        <a:defRPr/>
                      </a:pPr>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88491">
                <a:tc>
                  <a:txBody>
                    <a:bodyPr/>
                    <a:lstStyle/>
                    <a:p>
                      <a:pPr algn="l" fontAlgn="b"/>
                      <a:r>
                        <a:rPr lang="en-US" sz="1700" u="none" strike="noStrike" dirty="0">
                          <a:effectLst/>
                          <a:latin typeface="Source Sans Pro" panose="020B0503030403020204"/>
                        </a:rPr>
                        <a:t>Karuma Wildlife Reserve</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l"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Tier 2</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mr-IN" sz="1700" u="none" strike="noStrike" dirty="0">
                          <a:effectLst/>
                          <a:latin typeface="Source Sans Pro" panose="020B0503030403020204"/>
                        </a:rPr>
                        <a:t>?</a:t>
                      </a:r>
                      <a:endParaRPr lang="mr-IN"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11" rtl="0" eaLnBrk="1" fontAlgn="b" latinLnBrk="0" hangingPunct="1">
                        <a:lnSpc>
                          <a:spcPct val="100000"/>
                        </a:lnSpc>
                        <a:spcBef>
                          <a:spcPts val="0"/>
                        </a:spcBef>
                        <a:spcAft>
                          <a:spcPts val="0"/>
                        </a:spcAft>
                        <a:buClrTx/>
                        <a:buSzTx/>
                        <a:buFontTx/>
                        <a:buNone/>
                        <a:tabLst/>
                        <a:defRPr/>
                      </a:pP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GB" sz="1700" b="0" i="0" u="none" strike="noStrike" dirty="0">
                          <a:solidFill>
                            <a:srgbClr val="000000"/>
                          </a:solidFill>
                          <a:effectLst/>
                          <a:latin typeface="Source Sans Pro" panose="020B0503030403020204"/>
                        </a:rPr>
                        <a:t>YES</a:t>
                      </a:r>
                      <a:endParaRPr lang="mr-IN"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11" rtl="0" eaLnBrk="1" fontAlgn="b" latinLnBrk="0" hangingPunct="1">
                        <a:lnSpc>
                          <a:spcPct val="100000"/>
                        </a:lnSpc>
                        <a:spcBef>
                          <a:spcPts val="0"/>
                        </a:spcBef>
                        <a:spcAft>
                          <a:spcPts val="0"/>
                        </a:spcAft>
                        <a:buClrTx/>
                        <a:buSzTx/>
                        <a:buFontTx/>
                        <a:buNone/>
                        <a:tabLst/>
                        <a:defRPr/>
                      </a:pPr>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188491">
                <a:tc>
                  <a:txBody>
                    <a:bodyPr/>
                    <a:lstStyle/>
                    <a:p>
                      <a:pPr algn="l" fontAlgn="b"/>
                      <a:r>
                        <a:rPr lang="en-US" sz="1700" u="none" strike="noStrike" dirty="0">
                          <a:effectLst/>
                          <a:latin typeface="Source Sans Pro" panose="020B0503030403020204"/>
                        </a:rPr>
                        <a:t>Budongo Forest Reserve</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l" fontAlgn="b"/>
                      <a:r>
                        <a:rPr lang="sk-SK" sz="1700" u="none" strike="noStrike">
                          <a:effectLst/>
                        </a:rPr>
                        <a:t> </a:t>
                      </a:r>
                      <a:endParaRPr lang="sk-SK" sz="1700" b="0" i="0" u="none" strike="noStrike">
                        <a:solidFill>
                          <a:srgbClr val="000000"/>
                        </a:solidFill>
                        <a:effectLst/>
                        <a:latin typeface="Calibri" charset="0"/>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Tier 3</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mr-IN" sz="1700" u="none" strike="noStrike" dirty="0">
                          <a:effectLst/>
                          <a:latin typeface="Source Sans Pro" panose="020B0503030403020204"/>
                        </a:rPr>
                        <a:t>?</a:t>
                      </a:r>
                      <a:endParaRPr lang="mr-IN"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11" rtl="0" eaLnBrk="1" fontAlgn="b" latinLnBrk="0" hangingPunct="1">
                        <a:lnSpc>
                          <a:spcPct val="100000"/>
                        </a:lnSpc>
                        <a:spcBef>
                          <a:spcPts val="0"/>
                        </a:spcBef>
                        <a:spcAft>
                          <a:spcPts val="0"/>
                        </a:spcAft>
                        <a:buClrTx/>
                        <a:buSzTx/>
                        <a:buFontTx/>
                        <a:buNone/>
                        <a:tabLst/>
                        <a:defRPr/>
                      </a:pP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700" b="0" i="0" u="none" strike="noStrike" dirty="0">
                          <a:solidFill>
                            <a:srgbClr val="000000"/>
                          </a:solidFill>
                          <a:effectLst/>
                          <a:latin typeface="Source Sans Pro" panose="020B0503030403020204"/>
                        </a:rPr>
                        <a:t>TBC</a:t>
                      </a: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11" rtl="0" eaLnBrk="1" fontAlgn="b" latinLnBrk="0" hangingPunct="1">
                        <a:lnSpc>
                          <a:spcPct val="100000"/>
                        </a:lnSpc>
                        <a:spcBef>
                          <a:spcPts val="0"/>
                        </a:spcBef>
                        <a:spcAft>
                          <a:spcPts val="0"/>
                        </a:spcAft>
                        <a:buClrTx/>
                        <a:buSzTx/>
                        <a:buFontTx/>
                        <a:buNone/>
                        <a:tabLst/>
                        <a:defRPr/>
                      </a:pPr>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88491">
                <a:tc>
                  <a:txBody>
                    <a:bodyPr/>
                    <a:lstStyle/>
                    <a:p>
                      <a:pPr algn="l"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ap="flat" cmpd="sng" algn="ctr">
                      <a:solidFill>
                        <a:schemeClr val="tx1"/>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ap="flat" cmpd="sng" algn="ctr">
                      <a:solidFill>
                        <a:schemeClr val="tx1"/>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ap="flat" cmpd="sng" algn="ctr">
                      <a:solidFill>
                        <a:schemeClr val="tx1"/>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ap="flat" cmpd="sng" algn="ctr">
                      <a:solidFill>
                        <a:schemeClr val="tx1"/>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ap="flat" cmpd="sng" algn="ctr">
                      <a:solidFill>
                        <a:schemeClr val="tx1"/>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ap="flat" cmpd="sng" algn="ctr">
                      <a:solidFill>
                        <a:schemeClr val="tx1"/>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ap="flat" cmpd="sng" algn="ctr">
                      <a:solidFill>
                        <a:schemeClr val="tx1"/>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ap="flat" cmpd="sng" algn="ctr">
                      <a:solidFill>
                        <a:schemeClr val="tx1"/>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ap="flat" cmpd="sng" algn="ctr">
                      <a:solidFill>
                        <a:schemeClr val="tx1"/>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188491">
                <a:tc gridSpan="2">
                  <a:txBody>
                    <a:bodyPr/>
                    <a:lstStyle/>
                    <a:p>
                      <a:pPr algn="l" fontAlgn="b"/>
                      <a:r>
                        <a:rPr lang="en-US" sz="1700" b="1" u="none" strike="noStrike" dirty="0">
                          <a:effectLst/>
                          <a:latin typeface="Source Sans Pro" panose="020B0503030403020204"/>
                        </a:rPr>
                        <a:t>Cluster 2: Queen Elizabeth </a:t>
                      </a:r>
                      <a:endParaRPr lang="en-US" sz="1700" b="1" i="0" u="none" strike="noStrike" dirty="0">
                        <a:solidFill>
                          <a:srgbClr val="000000"/>
                        </a:solidFill>
                        <a:effectLst/>
                        <a:latin typeface="Source Sans Pro" panose="020B0503030403020204"/>
                      </a:endParaRP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algn="ctr"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sk-SK" sz="1700" b="0" i="0" u="none" strike="noStrike" dirty="0">
                        <a:solidFill>
                          <a:srgbClr val="000000"/>
                        </a:solidFill>
                        <a:effectLst/>
                        <a:latin typeface="Calibri" charset="0"/>
                      </a:endParaRP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sk-SK" sz="1700" b="0" i="0" u="none" strike="noStrike" dirty="0">
                        <a:solidFill>
                          <a:srgbClr val="000000"/>
                        </a:solidFill>
                        <a:effectLst/>
                        <a:latin typeface="Calibri" charset="0"/>
                      </a:endParaRP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sk-SK" sz="1700" b="0" i="0" u="none" strike="noStrike" dirty="0">
                        <a:solidFill>
                          <a:srgbClr val="000000"/>
                        </a:solidFill>
                        <a:effectLst/>
                        <a:latin typeface="Calibri" charset="0"/>
                      </a:endParaRP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188491">
                <a:tc>
                  <a:txBody>
                    <a:bodyPr/>
                    <a:lstStyle/>
                    <a:p>
                      <a:pPr algn="l" fontAlgn="b"/>
                      <a:r>
                        <a:rPr lang="en-US" sz="1700" u="none" strike="noStrike" dirty="0">
                          <a:effectLst/>
                          <a:latin typeface="Source Sans Pro" panose="020B0503030403020204"/>
                        </a:rPr>
                        <a:t>Queen Elizabeth National Park</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l" fontAlgn="b"/>
                      <a:r>
                        <a:rPr lang="sk-SK" sz="1700" u="none" strike="noStrike">
                          <a:effectLst/>
                        </a:rPr>
                        <a:t> </a:t>
                      </a:r>
                      <a:endParaRPr lang="sk-SK" sz="1700" b="0" i="0" u="none" strike="noStrike">
                        <a:solidFill>
                          <a:srgbClr val="000000"/>
                        </a:solidFill>
                        <a:effectLst/>
                        <a:latin typeface="Calibri" charset="0"/>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Tier 1</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11" rtl="0" eaLnBrk="1" fontAlgn="b" latinLnBrk="0" hangingPunct="1">
                        <a:lnSpc>
                          <a:spcPct val="100000"/>
                        </a:lnSpc>
                        <a:spcBef>
                          <a:spcPts val="0"/>
                        </a:spcBef>
                        <a:spcAft>
                          <a:spcPts val="0"/>
                        </a:spcAft>
                        <a:buClrTx/>
                        <a:buSzTx/>
                        <a:buFontTx/>
                        <a:buNone/>
                        <a:tabLst/>
                        <a:defRPr/>
                      </a:pP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700" b="0" i="0" u="none" strike="noStrike" dirty="0">
                          <a:solidFill>
                            <a:srgbClr val="000000"/>
                          </a:solidFill>
                          <a:effectLst/>
                          <a:latin typeface="Source Sans Pro" panose="020B0503030403020204"/>
                        </a:rPr>
                        <a:t>YES</a:t>
                      </a: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11" rtl="0" eaLnBrk="1" fontAlgn="b" latinLnBrk="0" hangingPunct="1">
                        <a:lnSpc>
                          <a:spcPct val="100000"/>
                        </a:lnSpc>
                        <a:spcBef>
                          <a:spcPts val="0"/>
                        </a:spcBef>
                        <a:spcAft>
                          <a:spcPts val="0"/>
                        </a:spcAft>
                        <a:buClrTx/>
                        <a:buSzTx/>
                        <a:buFontTx/>
                        <a:buNone/>
                        <a:tabLst/>
                        <a:defRPr/>
                      </a:pPr>
                      <a:r>
                        <a:rPr lang="en-US" sz="1700" b="0" i="0" u="none" strike="noStrike" dirty="0">
                          <a:solidFill>
                            <a:srgbClr val="000000"/>
                          </a:solidFill>
                          <a:effectLst/>
                          <a:latin typeface="Source Sans Pro" panose="020B0503030403020204"/>
                        </a:rPr>
                        <a:t>-</a:t>
                      </a: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188491">
                <a:tc>
                  <a:txBody>
                    <a:bodyPr/>
                    <a:lstStyle/>
                    <a:p>
                      <a:pPr algn="l" fontAlgn="b"/>
                      <a:r>
                        <a:rPr lang="en-US" sz="1700" u="none" strike="noStrike" dirty="0">
                          <a:effectLst/>
                          <a:latin typeface="Source Sans Pro" panose="020B0503030403020204"/>
                        </a:rPr>
                        <a:t>Kyambura Wildlife Reserve</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l"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Tier 2</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11" rtl="0" eaLnBrk="1" fontAlgn="b" latinLnBrk="0" hangingPunct="1">
                        <a:lnSpc>
                          <a:spcPct val="100000"/>
                        </a:lnSpc>
                        <a:spcBef>
                          <a:spcPts val="0"/>
                        </a:spcBef>
                        <a:spcAft>
                          <a:spcPts val="0"/>
                        </a:spcAft>
                        <a:buClrTx/>
                        <a:buSzTx/>
                        <a:buFontTx/>
                        <a:buNone/>
                        <a:tabLst/>
                        <a:defRPr/>
                      </a:pP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700" b="0" i="0" u="none" strike="noStrike" dirty="0">
                          <a:solidFill>
                            <a:srgbClr val="000000"/>
                          </a:solidFill>
                          <a:effectLst/>
                          <a:latin typeface="Source Sans Pro" panose="020B0503030403020204"/>
                        </a:rPr>
                        <a:t>YES</a:t>
                      </a: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11" rtl="0" eaLnBrk="1" fontAlgn="b" latinLnBrk="0" hangingPunct="1">
                        <a:lnSpc>
                          <a:spcPct val="100000"/>
                        </a:lnSpc>
                        <a:spcBef>
                          <a:spcPts val="0"/>
                        </a:spcBef>
                        <a:spcAft>
                          <a:spcPts val="0"/>
                        </a:spcAft>
                        <a:buClrTx/>
                        <a:buSzTx/>
                        <a:buFontTx/>
                        <a:buNone/>
                        <a:tabLst/>
                        <a:defRPr/>
                      </a:pPr>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188491">
                <a:tc>
                  <a:txBody>
                    <a:bodyPr/>
                    <a:lstStyle/>
                    <a:p>
                      <a:pPr algn="l" fontAlgn="b"/>
                      <a:r>
                        <a:rPr lang="en-US" sz="1700" u="none" strike="noStrike" dirty="0">
                          <a:effectLst/>
                          <a:latin typeface="Source Sans Pro" panose="020B0503030403020204"/>
                        </a:rPr>
                        <a:t>Kigezi Wildlife Reserve</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l"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Tier 2</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11" rtl="0" eaLnBrk="1" fontAlgn="b" latinLnBrk="0" hangingPunct="1">
                        <a:lnSpc>
                          <a:spcPct val="100000"/>
                        </a:lnSpc>
                        <a:spcBef>
                          <a:spcPts val="0"/>
                        </a:spcBef>
                        <a:spcAft>
                          <a:spcPts val="0"/>
                        </a:spcAft>
                        <a:buClrTx/>
                        <a:buSzTx/>
                        <a:buFontTx/>
                        <a:buNone/>
                        <a:tabLst/>
                        <a:defRPr/>
                      </a:pPr>
                      <a:r>
                        <a:rPr lang="mr-IN" sz="1700" u="none" strike="noStrike" dirty="0">
                          <a:effectLst/>
                          <a:latin typeface="Source Sans Pro" panose="020B0503030403020204"/>
                        </a:rPr>
                        <a:t>?</a:t>
                      </a:r>
                      <a:endParaRPr lang="mr-IN"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11" rtl="0" eaLnBrk="1" fontAlgn="b" latinLnBrk="0" hangingPunct="1">
                        <a:lnSpc>
                          <a:spcPct val="100000"/>
                        </a:lnSpc>
                        <a:spcBef>
                          <a:spcPts val="0"/>
                        </a:spcBef>
                        <a:spcAft>
                          <a:spcPts val="0"/>
                        </a:spcAft>
                        <a:buClrTx/>
                        <a:buSzTx/>
                        <a:buFontTx/>
                        <a:buNone/>
                        <a:tabLst/>
                        <a:defRPr/>
                      </a:pP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700" b="0" i="0" u="none" strike="noStrike" dirty="0">
                          <a:solidFill>
                            <a:srgbClr val="000000"/>
                          </a:solidFill>
                          <a:effectLst/>
                          <a:latin typeface="Source Sans Pro" panose="020B0503030403020204"/>
                        </a:rPr>
                        <a:t>YES</a:t>
                      </a: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11" rtl="0" eaLnBrk="1" fontAlgn="b" latinLnBrk="0" hangingPunct="1">
                        <a:lnSpc>
                          <a:spcPct val="100000"/>
                        </a:lnSpc>
                        <a:spcBef>
                          <a:spcPts val="0"/>
                        </a:spcBef>
                        <a:spcAft>
                          <a:spcPts val="0"/>
                        </a:spcAft>
                        <a:buClrTx/>
                        <a:buSzTx/>
                        <a:buFontTx/>
                        <a:buNone/>
                        <a:tabLst/>
                        <a:defRPr/>
                      </a:pPr>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188491">
                <a:tc>
                  <a:txBody>
                    <a:bodyPr/>
                    <a:lstStyle/>
                    <a:p>
                      <a:pPr algn="l" fontAlgn="b"/>
                      <a:r>
                        <a:rPr lang="en-US" sz="1700" u="none" strike="noStrike" dirty="0">
                          <a:effectLst/>
                          <a:latin typeface="Source Sans Pro" panose="020B0503030403020204"/>
                        </a:rPr>
                        <a:t>Kalinzu Forest Reserve</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l"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Tier 3</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mr-IN" sz="1700" u="none" strike="noStrike" dirty="0">
                          <a:effectLst/>
                          <a:latin typeface="Source Sans Pro" panose="020B0503030403020204"/>
                        </a:rPr>
                        <a:t>?</a:t>
                      </a:r>
                      <a:endParaRPr lang="mr-IN"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11" rtl="0" eaLnBrk="1" fontAlgn="b" latinLnBrk="0" hangingPunct="1">
                        <a:lnSpc>
                          <a:spcPct val="100000"/>
                        </a:lnSpc>
                        <a:spcBef>
                          <a:spcPts val="0"/>
                        </a:spcBef>
                        <a:spcAft>
                          <a:spcPts val="0"/>
                        </a:spcAft>
                        <a:buClrTx/>
                        <a:buSzTx/>
                        <a:buFontTx/>
                        <a:buNone/>
                        <a:tabLst/>
                        <a:defRPr/>
                      </a:pP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700" b="0" i="0" u="none" strike="noStrike" dirty="0">
                          <a:solidFill>
                            <a:srgbClr val="000000"/>
                          </a:solidFill>
                          <a:effectLst/>
                          <a:latin typeface="Source Sans Pro" panose="020B0503030403020204"/>
                        </a:rPr>
                        <a:t>TBC</a:t>
                      </a: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11" rtl="0" eaLnBrk="1" fontAlgn="b" latinLnBrk="0" hangingPunct="1">
                        <a:lnSpc>
                          <a:spcPct val="100000"/>
                        </a:lnSpc>
                        <a:spcBef>
                          <a:spcPts val="0"/>
                        </a:spcBef>
                        <a:spcAft>
                          <a:spcPts val="0"/>
                        </a:spcAft>
                        <a:buClrTx/>
                        <a:buSzTx/>
                        <a:buFontTx/>
                        <a:buNone/>
                        <a:tabLst/>
                        <a:defRPr/>
                      </a:pPr>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162015">
                <a:tc>
                  <a:txBody>
                    <a:bodyPr/>
                    <a:lstStyle/>
                    <a:p>
                      <a:pPr algn="l"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ap="flat" cmpd="sng" algn="ctr">
                      <a:solidFill>
                        <a:schemeClr val="tx1"/>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ap="flat" cmpd="sng" algn="ctr">
                      <a:solidFill>
                        <a:schemeClr val="tx1"/>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ap="flat" cmpd="sng" algn="ctr">
                      <a:solidFill>
                        <a:schemeClr val="tx1"/>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ap="flat" cmpd="sng" algn="ctr">
                      <a:solidFill>
                        <a:schemeClr val="tx1"/>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ap="flat" cmpd="sng" algn="ctr">
                      <a:solidFill>
                        <a:schemeClr val="tx1"/>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ap="flat" cmpd="sng" algn="ctr">
                      <a:solidFill>
                        <a:schemeClr val="tx1"/>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ap="flat" cmpd="sng" algn="ctr">
                      <a:solidFill>
                        <a:schemeClr val="tx1"/>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ap="flat" cmpd="sng" algn="ctr">
                      <a:solidFill>
                        <a:schemeClr val="tx1"/>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ap="flat" cmpd="sng" algn="ctr">
                      <a:solidFill>
                        <a:schemeClr val="tx1"/>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188491">
                <a:tc gridSpan="2">
                  <a:txBody>
                    <a:bodyPr/>
                    <a:lstStyle/>
                    <a:p>
                      <a:pPr algn="l" fontAlgn="b"/>
                      <a:r>
                        <a:rPr lang="en-US" sz="1700" b="1" u="none" strike="noStrike" dirty="0">
                          <a:effectLst/>
                          <a:latin typeface="Source Sans Pro" panose="020B0503030403020204"/>
                        </a:rPr>
                        <a:t>Cluster 3: Semuliki-Kibale</a:t>
                      </a:r>
                      <a:endParaRPr lang="en-US" sz="1700" b="1" i="0" u="none" strike="noStrike" dirty="0">
                        <a:solidFill>
                          <a:srgbClr val="000000"/>
                        </a:solidFill>
                        <a:effectLst/>
                        <a:latin typeface="Source Sans Pro" panose="020B0503030403020204"/>
                      </a:endParaRP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algn="ctr"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sk-SK" sz="1700" u="none" strike="noStrike" dirty="0">
                          <a:effectLst/>
                        </a:rPr>
                        <a:t> </a:t>
                      </a:r>
                      <a:endParaRPr lang="sk-SK" sz="1700" b="1" i="0" u="none" strike="noStrike" dirty="0">
                        <a:solidFill>
                          <a:srgbClr val="000000"/>
                        </a:solidFill>
                        <a:effectLst/>
                        <a:latin typeface="Calibri" charset="0"/>
                      </a:endParaRP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sk-SK" sz="1700" u="none" strike="noStrike" dirty="0">
                          <a:effectLst/>
                        </a:rPr>
                        <a:t> </a:t>
                      </a:r>
                      <a:endParaRPr lang="sk-SK" sz="1700" b="1" i="0" u="none" strike="noStrike" dirty="0">
                        <a:solidFill>
                          <a:srgbClr val="000000"/>
                        </a:solidFill>
                        <a:effectLst/>
                        <a:latin typeface="Calibri" charset="0"/>
                      </a:endParaRP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sk-SK" sz="1700" u="none" strike="noStrike" dirty="0">
                          <a:effectLst/>
                        </a:rPr>
                        <a:t> </a:t>
                      </a:r>
                      <a:endParaRPr lang="sk-SK" sz="1700" b="1" i="0" u="none" strike="noStrike" dirty="0">
                        <a:solidFill>
                          <a:srgbClr val="000000"/>
                        </a:solidFill>
                        <a:effectLst/>
                        <a:latin typeface="Calibri" charset="0"/>
                      </a:endParaRP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sk-SK" sz="1700" b="1" i="0" u="none" strike="noStrike" dirty="0">
                        <a:solidFill>
                          <a:srgbClr val="000000"/>
                        </a:solidFill>
                        <a:effectLst/>
                        <a:latin typeface="Calibri" charset="0"/>
                      </a:endParaRP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sk-SK" sz="1700" b="1" i="0" u="none" strike="noStrike" dirty="0">
                        <a:solidFill>
                          <a:srgbClr val="000000"/>
                        </a:solidFill>
                        <a:effectLst/>
                        <a:latin typeface="Calibri" charset="0"/>
                      </a:endParaRP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sk-SK" sz="1700" b="1" i="0" u="none" strike="noStrike" dirty="0">
                        <a:solidFill>
                          <a:srgbClr val="000000"/>
                        </a:solidFill>
                        <a:effectLst/>
                        <a:latin typeface="Calibri" charset="0"/>
                      </a:endParaRPr>
                    </a:p>
                  </a:txBody>
                  <a:tcPr marL="3632" marR="3632" marT="3632" marB="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r h="188491">
                <a:tc>
                  <a:txBody>
                    <a:bodyPr/>
                    <a:lstStyle/>
                    <a:p>
                      <a:pPr algn="l" fontAlgn="b"/>
                      <a:r>
                        <a:rPr lang="en-US" sz="1700" u="none" strike="noStrike" dirty="0">
                          <a:effectLst/>
                          <a:latin typeface="Source Sans Pro" panose="020B0503030403020204"/>
                        </a:rPr>
                        <a:t>Semuliki National Park</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l"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Tier 1</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914411" rtl="0" eaLnBrk="1" fontAlgn="b" latinLnBrk="0" hangingPunct="1">
                        <a:lnSpc>
                          <a:spcPct val="100000"/>
                        </a:lnSpc>
                        <a:spcBef>
                          <a:spcPts val="0"/>
                        </a:spcBef>
                        <a:spcAft>
                          <a:spcPts val="0"/>
                        </a:spcAft>
                        <a:buClrTx/>
                        <a:buSzTx/>
                        <a:buFontTx/>
                        <a:buNone/>
                        <a:tabLst/>
                        <a:defRPr/>
                      </a:pPr>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11" rtl="0" eaLnBrk="1" fontAlgn="b" latinLnBrk="0" hangingPunct="1">
                        <a:lnSpc>
                          <a:spcPct val="100000"/>
                        </a:lnSpc>
                        <a:spcBef>
                          <a:spcPts val="0"/>
                        </a:spcBef>
                        <a:spcAft>
                          <a:spcPts val="0"/>
                        </a:spcAft>
                        <a:buClrTx/>
                        <a:buSzTx/>
                        <a:buFontTx/>
                        <a:buNone/>
                        <a:tabLst/>
                        <a:defRPr/>
                      </a:pP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700" b="0" i="0" u="none" strike="noStrike" dirty="0">
                          <a:solidFill>
                            <a:srgbClr val="000000"/>
                          </a:solidFill>
                          <a:effectLst/>
                          <a:latin typeface="Source Sans Pro" panose="020B0503030403020204"/>
                        </a:rPr>
                        <a:t>YES</a:t>
                      </a: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11" rtl="0" eaLnBrk="1" fontAlgn="b" latinLnBrk="0" hangingPunct="1">
                        <a:lnSpc>
                          <a:spcPct val="100000"/>
                        </a:lnSpc>
                        <a:spcBef>
                          <a:spcPts val="0"/>
                        </a:spcBef>
                        <a:spcAft>
                          <a:spcPts val="0"/>
                        </a:spcAft>
                        <a:buClrTx/>
                        <a:buSzTx/>
                        <a:buFontTx/>
                        <a:buNone/>
                        <a:tabLst/>
                        <a:defRPr/>
                      </a:pPr>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5"/>
                  </a:ext>
                </a:extLst>
              </a:tr>
              <a:tr h="188491">
                <a:tc>
                  <a:txBody>
                    <a:bodyPr/>
                    <a:lstStyle/>
                    <a:p>
                      <a:pPr algn="l" fontAlgn="b"/>
                      <a:r>
                        <a:rPr lang="en-US" sz="1700" u="none" strike="noStrike" dirty="0">
                          <a:effectLst/>
                          <a:latin typeface="Source Sans Pro" panose="020B0503030403020204"/>
                        </a:rPr>
                        <a:t>Toro-Semuliki Wildlife Reserve</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l"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Tier 2</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11" rtl="0" eaLnBrk="1" fontAlgn="b" latinLnBrk="0" hangingPunct="1">
                        <a:lnSpc>
                          <a:spcPct val="100000"/>
                        </a:lnSpc>
                        <a:spcBef>
                          <a:spcPts val="0"/>
                        </a:spcBef>
                        <a:spcAft>
                          <a:spcPts val="0"/>
                        </a:spcAft>
                        <a:buClrTx/>
                        <a:buSzTx/>
                        <a:buFontTx/>
                        <a:buNone/>
                        <a:tabLst/>
                        <a:defRPr/>
                      </a:pPr>
                      <a:r>
                        <a:rPr lang="mr-IN" sz="1700" u="none" strike="noStrike" dirty="0">
                          <a:effectLst/>
                          <a:latin typeface="Source Sans Pro" panose="020B0503030403020204"/>
                        </a:rPr>
                        <a:t>?</a:t>
                      </a:r>
                      <a:endParaRPr lang="mr-IN"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11" rtl="0" eaLnBrk="1" fontAlgn="b" latinLnBrk="0" hangingPunct="1">
                        <a:lnSpc>
                          <a:spcPct val="100000"/>
                        </a:lnSpc>
                        <a:spcBef>
                          <a:spcPts val="0"/>
                        </a:spcBef>
                        <a:spcAft>
                          <a:spcPts val="0"/>
                        </a:spcAft>
                        <a:buClrTx/>
                        <a:buSzTx/>
                        <a:buFontTx/>
                        <a:buNone/>
                        <a:tabLst/>
                        <a:defRPr/>
                      </a:pP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700" b="0" i="0" u="none" strike="noStrike" dirty="0">
                          <a:solidFill>
                            <a:srgbClr val="000000"/>
                          </a:solidFill>
                          <a:effectLst/>
                          <a:latin typeface="Source Sans Pro" panose="020B0503030403020204"/>
                        </a:rPr>
                        <a:t>YES</a:t>
                      </a: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11" rtl="0" eaLnBrk="1" fontAlgn="b" latinLnBrk="0" hangingPunct="1">
                        <a:lnSpc>
                          <a:spcPct val="100000"/>
                        </a:lnSpc>
                        <a:spcBef>
                          <a:spcPts val="0"/>
                        </a:spcBef>
                        <a:spcAft>
                          <a:spcPts val="0"/>
                        </a:spcAft>
                        <a:buClrTx/>
                        <a:buSzTx/>
                        <a:buFontTx/>
                        <a:buNone/>
                        <a:tabLst/>
                        <a:defRPr/>
                      </a:pPr>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6"/>
                  </a:ext>
                </a:extLst>
              </a:tr>
              <a:tr h="188491">
                <a:tc gridSpan="2">
                  <a:txBody>
                    <a:bodyPr/>
                    <a:lstStyle/>
                    <a:p>
                      <a:pPr algn="l" fontAlgn="b"/>
                      <a:r>
                        <a:rPr lang="en-US" sz="1700" u="none" strike="noStrike" dirty="0">
                          <a:effectLst/>
                          <a:latin typeface="Source Sans Pro" panose="020B0503030403020204"/>
                        </a:rPr>
                        <a:t>Kibale Forest National Park</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endParaRPr lang="en-US"/>
                    </a:p>
                  </a:txBody>
                  <a:tcPr/>
                </a:tc>
                <a:tc>
                  <a:txBody>
                    <a:bodyPr/>
                    <a:lstStyle/>
                    <a:p>
                      <a:pPr algn="ctr" fontAlgn="b"/>
                      <a:r>
                        <a:rPr lang="en-US" sz="1700" u="none" strike="noStrike" dirty="0">
                          <a:effectLst/>
                          <a:latin typeface="Source Sans Pro" panose="020B0503030403020204"/>
                        </a:rPr>
                        <a:t>Tier 1</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mr-IN" sz="1700" u="none" strike="noStrike" dirty="0">
                          <a:effectLst/>
                          <a:latin typeface="Source Sans Pro" panose="020B0503030403020204"/>
                        </a:rPr>
                        <a:t>?</a:t>
                      </a:r>
                      <a:endParaRPr lang="mr-IN"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mr-IN" sz="1700" u="none" strike="noStrike" dirty="0">
                          <a:effectLst/>
                          <a:latin typeface="Source Sans Pro" panose="020B0503030403020204"/>
                        </a:rPr>
                        <a:t>?</a:t>
                      </a:r>
                      <a:endParaRPr lang="mr-IN"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11" rtl="0" eaLnBrk="1" fontAlgn="b" latinLnBrk="0" hangingPunct="1">
                        <a:lnSpc>
                          <a:spcPct val="100000"/>
                        </a:lnSpc>
                        <a:spcBef>
                          <a:spcPts val="0"/>
                        </a:spcBef>
                        <a:spcAft>
                          <a:spcPts val="0"/>
                        </a:spcAft>
                        <a:buClrTx/>
                        <a:buSzTx/>
                        <a:buFontTx/>
                        <a:buNone/>
                        <a:tabLst/>
                        <a:defRPr/>
                      </a:pP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700" b="0" i="0" u="none" strike="noStrike" dirty="0">
                          <a:solidFill>
                            <a:srgbClr val="000000"/>
                          </a:solidFill>
                          <a:effectLst/>
                          <a:latin typeface="Source Sans Pro" panose="020B0503030403020204"/>
                        </a:rPr>
                        <a:t>YES</a:t>
                      </a: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11" rtl="0" eaLnBrk="1" fontAlgn="b" latinLnBrk="0" hangingPunct="1">
                        <a:lnSpc>
                          <a:spcPct val="100000"/>
                        </a:lnSpc>
                        <a:spcBef>
                          <a:spcPts val="0"/>
                        </a:spcBef>
                        <a:spcAft>
                          <a:spcPts val="0"/>
                        </a:spcAft>
                        <a:buClrTx/>
                        <a:buSzTx/>
                        <a:buFontTx/>
                        <a:buNone/>
                        <a:tabLst/>
                        <a:defRPr/>
                      </a:pPr>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7"/>
                  </a:ext>
                </a:extLst>
              </a:tr>
              <a:tr h="162015">
                <a:tc>
                  <a:txBody>
                    <a:bodyPr/>
                    <a:lstStyle/>
                    <a:p>
                      <a:pPr algn="l"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l"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l"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l"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8"/>
                  </a:ext>
                </a:extLst>
              </a:tr>
              <a:tr h="162015">
                <a:tc>
                  <a:txBody>
                    <a:bodyPr/>
                    <a:lstStyle/>
                    <a:p>
                      <a:pPr algn="l" fontAlgn="b"/>
                      <a:r>
                        <a:rPr lang="en-US" sz="1700" b="1" u="none" strike="noStrike" dirty="0">
                          <a:effectLst/>
                          <a:latin typeface="Source Sans Pro" panose="020B0503030403020204"/>
                        </a:rPr>
                        <a:t>Other sites</a:t>
                      </a:r>
                      <a:endParaRPr lang="en-US" sz="1700" b="1" i="0" u="none" strike="noStrike" dirty="0">
                        <a:solidFill>
                          <a:srgbClr val="000000"/>
                        </a:solidFill>
                        <a:effectLst/>
                        <a:latin typeface="Source Sans Pro" panose="020B0503030403020204"/>
                      </a:endParaRPr>
                    </a:p>
                  </a:txBody>
                  <a:tcPr marL="3632" marR="3632" marT="3632"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sk-SK" sz="1700" b="0" i="0" u="none" strike="noStrike" dirty="0">
                        <a:solidFill>
                          <a:srgbClr val="000000"/>
                        </a:solidFill>
                        <a:effectLst/>
                        <a:latin typeface="Calibri" charset="0"/>
                      </a:endParaRPr>
                    </a:p>
                  </a:txBody>
                  <a:tcPr marL="3632" marR="3632" marT="3632"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9"/>
                  </a:ext>
                </a:extLst>
              </a:tr>
              <a:tr h="188491">
                <a:tc>
                  <a:txBody>
                    <a:bodyPr/>
                    <a:lstStyle/>
                    <a:p>
                      <a:pPr algn="l" fontAlgn="b"/>
                      <a:r>
                        <a:rPr lang="en-US" sz="1700" u="none" strike="noStrike" dirty="0">
                          <a:effectLst/>
                          <a:latin typeface="Source Sans Pro" panose="020B0503030403020204"/>
                        </a:rPr>
                        <a:t>Kidepo National Park</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l"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Tier 1</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11" rtl="0" eaLnBrk="1" fontAlgn="b" latinLnBrk="0" hangingPunct="1">
                        <a:lnSpc>
                          <a:spcPct val="100000"/>
                        </a:lnSpc>
                        <a:spcBef>
                          <a:spcPts val="0"/>
                        </a:spcBef>
                        <a:spcAft>
                          <a:spcPts val="0"/>
                        </a:spcAft>
                        <a:buClrTx/>
                        <a:buSzTx/>
                        <a:buFontTx/>
                        <a:buNone/>
                        <a:tabLst/>
                        <a:defRPr/>
                      </a:pP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700" b="0" i="0" u="none" strike="noStrike" dirty="0">
                          <a:solidFill>
                            <a:srgbClr val="000000"/>
                          </a:solidFill>
                          <a:effectLst/>
                          <a:latin typeface="Source Sans Pro" panose="020B0503030403020204"/>
                        </a:rPr>
                        <a:t>YES</a:t>
                      </a: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11" rtl="0" eaLnBrk="1" fontAlgn="b" latinLnBrk="0" hangingPunct="1">
                        <a:lnSpc>
                          <a:spcPct val="100000"/>
                        </a:lnSpc>
                        <a:spcBef>
                          <a:spcPts val="0"/>
                        </a:spcBef>
                        <a:spcAft>
                          <a:spcPts val="0"/>
                        </a:spcAft>
                        <a:buClrTx/>
                        <a:buSzTx/>
                        <a:buFontTx/>
                        <a:buNone/>
                        <a:tabLst/>
                        <a:defRPr/>
                      </a:pPr>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0"/>
                  </a:ext>
                </a:extLst>
              </a:tr>
              <a:tr h="188491">
                <a:tc>
                  <a:txBody>
                    <a:bodyPr/>
                    <a:lstStyle/>
                    <a:p>
                      <a:pPr algn="l" fontAlgn="b"/>
                      <a:r>
                        <a:rPr lang="en-US" sz="1700" u="none" strike="noStrike" dirty="0">
                          <a:effectLst/>
                          <a:latin typeface="Source Sans Pro" panose="020B0503030403020204"/>
                        </a:rPr>
                        <a:t>Bwindi National Park</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l"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Tier 1</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700" b="0" i="0" u="none" strike="noStrike" dirty="0">
                          <a:solidFill>
                            <a:srgbClr val="000000"/>
                          </a:solidFill>
                          <a:effectLst/>
                          <a:latin typeface="Source Sans Pro" panose="020B0503030403020204"/>
                        </a:rPr>
                        <a:t>TBC</a:t>
                      </a: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700" b="0" i="0" u="none" strike="noStrike" dirty="0">
                          <a:solidFill>
                            <a:srgbClr val="000000"/>
                          </a:solidFill>
                          <a:effectLst/>
                          <a:latin typeface="Source Sans Pro" panose="020B0503030403020204"/>
                        </a:rPr>
                        <a:t>-</a:t>
                      </a: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1"/>
                  </a:ext>
                </a:extLst>
              </a:tr>
              <a:tr h="188491">
                <a:tc>
                  <a:txBody>
                    <a:bodyPr/>
                    <a:lstStyle/>
                    <a:p>
                      <a:pPr algn="l" fontAlgn="b"/>
                      <a:r>
                        <a:rPr lang="en-US" sz="1700" u="none" strike="noStrike" dirty="0">
                          <a:effectLst/>
                          <a:latin typeface="Source Sans Pro" panose="020B0503030403020204"/>
                        </a:rPr>
                        <a:t>Mgahinga National Park </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l" fontAlgn="b"/>
                      <a:r>
                        <a:rPr lang="sk-SK" sz="1700" u="none" strike="noStrike" dirty="0">
                          <a:effectLst/>
                        </a:rPr>
                        <a:t> </a:t>
                      </a:r>
                      <a:endParaRPr lang="sk-SK" sz="1700" b="0" i="0" u="none" strike="noStrike" dirty="0">
                        <a:solidFill>
                          <a:srgbClr val="000000"/>
                        </a:solidFill>
                        <a:effectLst/>
                        <a:latin typeface="Calibri" charset="0"/>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Tier 1</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en-US" sz="1700" u="none" strike="noStrike" dirty="0">
                          <a:effectLst/>
                          <a:latin typeface="Source Sans Pro" panose="020B0503030403020204"/>
                        </a:rPr>
                        <a:t>✖</a:t>
                      </a:r>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endParaRPr lang="en-US" sz="1700" b="0" i="0" u="none" strike="noStrike" dirty="0">
                        <a:solidFill>
                          <a:srgbClr val="000000"/>
                        </a:solidFill>
                        <a:effectLst/>
                        <a:latin typeface="Source Sans Pro" panose="020B0503030403020204"/>
                      </a:endParaRP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700" b="0" i="0" u="none" strike="noStrike" dirty="0">
                          <a:solidFill>
                            <a:srgbClr val="000000"/>
                          </a:solidFill>
                          <a:effectLst/>
                          <a:latin typeface="Source Sans Pro" panose="020B0503030403020204"/>
                        </a:rPr>
                        <a:t>TBC</a:t>
                      </a: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700" b="0" i="0" u="none" strike="noStrike" dirty="0">
                          <a:solidFill>
                            <a:srgbClr val="000000"/>
                          </a:solidFill>
                          <a:effectLst/>
                          <a:latin typeface="Source Sans Pro" panose="020B0503030403020204"/>
                        </a:rPr>
                        <a:t>-</a:t>
                      </a:r>
                    </a:p>
                  </a:txBody>
                  <a:tcPr marL="3632" marR="3632" marT="36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2"/>
                  </a:ext>
                </a:extLst>
              </a:tr>
            </a:tbl>
          </a:graphicData>
        </a:graphic>
      </p:graphicFrame>
    </p:spTree>
    <p:extLst>
      <p:ext uri="{BB962C8B-B14F-4D97-AF65-F5344CB8AC3E}">
        <p14:creationId xmlns:p14="http://schemas.microsoft.com/office/powerpoint/2010/main" val="1641368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2" y="2671763"/>
            <a:ext cx="10515600" cy="846138"/>
          </a:xfrm>
        </p:spPr>
        <p:txBody>
          <a:bodyPr>
            <a:normAutofit fontScale="92500" lnSpcReduction="20000"/>
          </a:bodyPr>
          <a:lstStyle/>
          <a:p>
            <a:pPr marL="0" indent="0" algn="ctr">
              <a:buNone/>
            </a:pPr>
            <a:r>
              <a:rPr lang="en-US" sz="6000" dirty="0"/>
              <a:t>Co-Management</a:t>
            </a:r>
          </a:p>
        </p:txBody>
      </p:sp>
    </p:spTree>
    <p:extLst>
      <p:ext uri="{BB962C8B-B14F-4D97-AF65-F5344CB8AC3E}">
        <p14:creationId xmlns:p14="http://schemas.microsoft.com/office/powerpoint/2010/main" val="1176106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542925" y="1755516"/>
            <a:ext cx="10658475" cy="2400657"/>
          </a:xfrm>
          <a:prstGeom prst="rect">
            <a:avLst/>
          </a:prstGeom>
          <a:noFill/>
        </p:spPr>
        <p:txBody>
          <a:bodyPr wrap="square" rtlCol="0">
            <a:spAutoFit/>
          </a:bodyPr>
          <a:lstStyle/>
          <a:p>
            <a:pPr marL="285750" indent="-285750">
              <a:buFont typeface="Arial" panose="020B0604020202020204" pitchFamily="34" charset="0"/>
              <a:buChar char="•"/>
            </a:pPr>
            <a:r>
              <a:rPr lang="en-US" sz="2500" dirty="0">
                <a:latin typeface="Source Sans Pro" panose="020B0503030403020204"/>
              </a:rPr>
              <a:t>Co-management agreements are increasing across Africa to increase financial and capacity support for protected areas</a:t>
            </a:r>
          </a:p>
          <a:p>
            <a:pPr marL="285750" indent="-285750">
              <a:buFont typeface="Arial" panose="020B0604020202020204" pitchFamily="34" charset="0"/>
              <a:buChar char="•"/>
            </a:pPr>
            <a:r>
              <a:rPr lang="en-US" sz="2500" dirty="0">
                <a:latin typeface="Source Sans Pro" panose="020B0503030403020204"/>
              </a:rPr>
              <a:t>Donors in some cases are requiring co-management agreement as a requirement for financing</a:t>
            </a:r>
          </a:p>
          <a:p>
            <a:pPr marL="285750" indent="-285750">
              <a:buFont typeface="Arial" panose="020B0604020202020204" pitchFamily="34" charset="0"/>
              <a:buChar char="•"/>
            </a:pPr>
            <a:r>
              <a:rPr lang="en-US" sz="2500" dirty="0">
                <a:latin typeface="Source Sans Pro" panose="020B0503030403020204"/>
              </a:rPr>
              <a:t>Uganda legal framework enables UWA / NFA to enter into co-management agreements, also referred to as public-private-partnerships (PPPs)</a:t>
            </a:r>
          </a:p>
        </p:txBody>
      </p:sp>
      <p:sp>
        <p:nvSpPr>
          <p:cNvPr id="5" name="Content Placeholder 2"/>
          <p:cNvSpPr>
            <a:spLocks noGrp="1"/>
          </p:cNvSpPr>
          <p:nvPr>
            <p:ph idx="1"/>
          </p:nvPr>
        </p:nvSpPr>
        <p:spPr>
          <a:xfrm>
            <a:off x="385763" y="300038"/>
            <a:ext cx="10515600" cy="846138"/>
          </a:xfrm>
        </p:spPr>
        <p:txBody>
          <a:bodyPr>
            <a:normAutofit/>
          </a:bodyPr>
          <a:lstStyle/>
          <a:p>
            <a:pPr marL="0" indent="0">
              <a:buNone/>
            </a:pPr>
            <a:r>
              <a:rPr lang="en-US" sz="3200" dirty="0">
                <a:latin typeface="Source Sans Pro" panose="020B0503030403020204"/>
              </a:rPr>
              <a:t>Co-management in Africa</a:t>
            </a:r>
          </a:p>
        </p:txBody>
      </p:sp>
      <p:pic>
        <p:nvPicPr>
          <p:cNvPr id="6" name="Picture 5"/>
          <p:cNvPicPr>
            <a:picLocks noChangeAspect="1"/>
          </p:cNvPicPr>
          <p:nvPr/>
        </p:nvPicPr>
        <p:blipFill rotWithShape="1">
          <a:blip r:embed="rId3"/>
          <a:srcRect l="9221" t="21391" r="79488" b="28346"/>
          <a:stretch/>
        </p:blipFill>
        <p:spPr>
          <a:xfrm>
            <a:off x="10091007" y="5669280"/>
            <a:ext cx="2100993" cy="1188720"/>
          </a:xfrm>
          <a:prstGeom prst="rect">
            <a:avLst/>
          </a:prstGeom>
        </p:spPr>
      </p:pic>
      <p:pic>
        <p:nvPicPr>
          <p:cNvPr id="7" name="Picture 3" descr="/Users/jlouden/Box Sync/AWF Company Resources/AWF Brand Resources/02 Logo/01 Standard/Brand Orange/AWF_Logo_Standard_Orange_Digital_HighRes_1370.png"/>
          <p:cNvPicPr>
            <a:picLocks noChangeAspect="1" noChangeArrowheads="1"/>
          </p:cNvPicPr>
          <p:nvPr/>
        </p:nvPicPr>
        <p:blipFill>
          <a:blip r:embed="rId4" cstate="print">
            <a:extLst>
              <a:ext uri="{28A0092B-C50C-407E-A947-70E740481C1C}">
                <a14:useLocalDpi xmlns:a14="http://schemas.microsoft.com/office/drawing/2010/main" val="0"/>
              </a:ext>
            </a:extLst>
          </a:blip>
          <a:srcRect l="368" t="-214" r="368" b="-214"/>
          <a:stretch>
            <a:fillRect/>
          </a:stretch>
        </p:blipFill>
        <p:spPr bwMode="auto">
          <a:xfrm>
            <a:off x="8590689" y="5950446"/>
            <a:ext cx="1635228" cy="8229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3814" y="5970683"/>
            <a:ext cx="245942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70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224667802"/>
              </p:ext>
            </p:extLst>
          </p:nvPr>
        </p:nvGraphicFramePr>
        <p:xfrm>
          <a:off x="224852" y="1421476"/>
          <a:ext cx="11767279" cy="2655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2"/>
          <p:cNvSpPr>
            <a:spLocks noGrp="1"/>
          </p:cNvSpPr>
          <p:nvPr>
            <p:ph idx="1"/>
          </p:nvPr>
        </p:nvSpPr>
        <p:spPr>
          <a:xfrm>
            <a:off x="186196" y="401695"/>
            <a:ext cx="10715167" cy="832198"/>
          </a:xfrm>
        </p:spPr>
        <p:txBody>
          <a:bodyPr>
            <a:normAutofit/>
          </a:bodyPr>
          <a:lstStyle/>
          <a:p>
            <a:pPr marL="0" indent="0">
              <a:buNone/>
            </a:pPr>
            <a:r>
              <a:rPr lang="en-US" sz="3400" b="1" dirty="0">
                <a:latin typeface="Source Sans Pro" panose="020B0503030403020204"/>
              </a:rPr>
              <a:t>Co-Management Models</a:t>
            </a:r>
          </a:p>
        </p:txBody>
      </p:sp>
      <p:cxnSp>
        <p:nvCxnSpPr>
          <p:cNvPr id="7" name="Straight Arrow Connector 6"/>
          <p:cNvCxnSpPr/>
          <p:nvPr/>
        </p:nvCxnSpPr>
        <p:spPr>
          <a:xfrm>
            <a:off x="503232" y="3636037"/>
            <a:ext cx="10569581" cy="0"/>
          </a:xfrm>
          <a:prstGeom prst="straightConnector1">
            <a:avLst/>
          </a:prstGeom>
          <a:ln w="38100">
            <a:solidFill>
              <a:srgbClr val="FF9B37"/>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559506" y="3896602"/>
            <a:ext cx="2999082" cy="1754326"/>
          </a:xfrm>
          <a:prstGeom prst="rect">
            <a:avLst/>
          </a:prstGeom>
          <a:noFill/>
        </p:spPr>
        <p:txBody>
          <a:bodyPr wrap="square" rtlCol="0">
            <a:spAutoFit/>
          </a:bodyPr>
          <a:lstStyle/>
          <a:p>
            <a:r>
              <a:rPr lang="en-US" dirty="0">
                <a:latin typeface="Source Sans Pro" panose="020B0503030403020204"/>
              </a:rPr>
              <a:t>Increased risk &amp; responsibility by the Partner</a:t>
            </a:r>
          </a:p>
          <a:p>
            <a:endParaRPr lang="en-US" dirty="0">
              <a:latin typeface="Source Sans Pro" panose="020B0503030403020204"/>
            </a:endParaRPr>
          </a:p>
          <a:p>
            <a:r>
              <a:rPr lang="en-US" dirty="0">
                <a:latin typeface="Source Sans Pro" panose="020B0503030403020204"/>
              </a:rPr>
              <a:t>Increased clarity on structure and roles &amp; responsibility </a:t>
            </a:r>
          </a:p>
          <a:p>
            <a:endParaRPr lang="en-US" dirty="0">
              <a:latin typeface="Source Sans Pro" panose="020B0503030403020204"/>
            </a:endParaRPr>
          </a:p>
        </p:txBody>
      </p:sp>
      <p:sp>
        <p:nvSpPr>
          <p:cNvPr id="13" name="TextBox 12"/>
          <p:cNvSpPr txBox="1"/>
          <p:nvPr/>
        </p:nvSpPr>
        <p:spPr>
          <a:xfrm>
            <a:off x="644232" y="3853736"/>
            <a:ext cx="2999082" cy="923330"/>
          </a:xfrm>
          <a:prstGeom prst="rect">
            <a:avLst/>
          </a:prstGeom>
          <a:noFill/>
        </p:spPr>
        <p:txBody>
          <a:bodyPr wrap="square" rtlCol="0">
            <a:spAutoFit/>
          </a:bodyPr>
          <a:lstStyle/>
          <a:p>
            <a:r>
              <a:rPr lang="en-US" dirty="0">
                <a:latin typeface="Source Sans Pro" panose="020B0503030403020204"/>
              </a:rPr>
              <a:t>No Legal Agreement or Commitments</a:t>
            </a:r>
          </a:p>
          <a:p>
            <a:endParaRPr lang="en-US" dirty="0">
              <a:latin typeface="Source Sans Pro" panose="020B0503030403020204"/>
            </a:endParaRPr>
          </a:p>
        </p:txBody>
      </p:sp>
    </p:spTree>
    <p:extLst>
      <p:ext uri="{BB962C8B-B14F-4D97-AF65-F5344CB8AC3E}">
        <p14:creationId xmlns:p14="http://schemas.microsoft.com/office/powerpoint/2010/main" val="4010818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887"/>
          <a:stretch/>
        </p:blipFill>
        <p:spPr>
          <a:xfrm>
            <a:off x="-32075" y="0"/>
            <a:ext cx="12224075" cy="6858000"/>
          </a:xfrm>
          <a:prstGeom prst="rect">
            <a:avLst/>
          </a:prstGeom>
        </p:spPr>
      </p:pic>
    </p:spTree>
    <p:extLst>
      <p:ext uri="{BB962C8B-B14F-4D97-AF65-F5344CB8AC3E}">
        <p14:creationId xmlns:p14="http://schemas.microsoft.com/office/powerpoint/2010/main" val="4260607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450" t="3846"/>
          <a:stretch/>
        </p:blipFill>
        <p:spPr>
          <a:xfrm>
            <a:off x="-22174" y="0"/>
            <a:ext cx="12214174" cy="6858000"/>
          </a:xfrm>
        </p:spPr>
      </p:pic>
    </p:spTree>
    <p:extLst>
      <p:ext uri="{BB962C8B-B14F-4D97-AF65-F5344CB8AC3E}">
        <p14:creationId xmlns:p14="http://schemas.microsoft.com/office/powerpoint/2010/main" val="2030961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67546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
          <p:cNvSpPr txBox="1">
            <a:spLocks noChangeArrowheads="1"/>
          </p:cNvSpPr>
          <p:nvPr/>
        </p:nvSpPr>
        <p:spPr bwMode="auto">
          <a:xfrm>
            <a:off x="1172633" y="3223684"/>
            <a:ext cx="122936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
              <a:defRPr sz="24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1pPr>
            <a:lvl2pPr marL="742950" indent="-285750">
              <a:spcBef>
                <a:spcPct val="20000"/>
              </a:spcBef>
              <a:buClr>
                <a:schemeClr val="accent1"/>
              </a:buClr>
              <a:buFont typeface="Wingdings" panose="05000000000000000000" pitchFamily="2" charset="2"/>
              <a:buChar char="§"/>
              <a:defRPr sz="22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2pPr>
            <a:lvl3pPr marL="1143000" indent="-228600">
              <a:spcBef>
                <a:spcPct val="20000"/>
              </a:spcBef>
              <a:buClr>
                <a:schemeClr val="accent1"/>
              </a:buClr>
              <a:buFont typeface="Wingdings" panose="05000000000000000000" pitchFamily="2" charset="2"/>
              <a:buChar char="§"/>
              <a:defRPr sz="20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5pPr>
            <a:lvl6pPr marL="2514600" indent="-228600" defTabSz="4572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6pPr>
            <a:lvl7pPr marL="2971800" indent="-228600" defTabSz="4572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7pPr>
            <a:lvl8pPr marL="3429000" indent="-228600" defTabSz="4572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8pPr>
            <a:lvl9pPr marL="3886200" indent="-228600" defTabSz="4572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9pPr>
          </a:lstStyle>
          <a:p>
            <a:pPr eaLnBrk="1" hangingPunct="1">
              <a:spcBef>
                <a:spcPct val="0"/>
              </a:spcBef>
              <a:buClrTx/>
              <a:buFontTx/>
              <a:buNone/>
            </a:pPr>
            <a:r>
              <a:rPr lang="en-US" altLang="en-US" sz="4267" b="1">
                <a:solidFill>
                  <a:schemeClr val="bg1"/>
                </a:solidFill>
              </a:rPr>
              <a:t>AWF Approach</a:t>
            </a:r>
          </a:p>
        </p:txBody>
      </p:sp>
      <p:pic>
        <p:nvPicPr>
          <p:cNvPr id="39939" name="Picture 2" descr="D16-9-ratio-Templat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16884" cy="692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1"/>
          <p:cNvSpPr txBox="1">
            <a:spLocks noChangeArrowheads="1"/>
          </p:cNvSpPr>
          <p:nvPr/>
        </p:nvSpPr>
        <p:spPr bwMode="auto">
          <a:xfrm>
            <a:off x="251679" y="268505"/>
            <a:ext cx="687493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
              <a:defRPr sz="24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1pPr>
            <a:lvl2pPr marL="742950" indent="-285750">
              <a:spcBef>
                <a:spcPct val="20000"/>
              </a:spcBef>
              <a:buClr>
                <a:schemeClr val="accent1"/>
              </a:buClr>
              <a:buFont typeface="Wingdings" panose="05000000000000000000" pitchFamily="2" charset="2"/>
              <a:buChar char="§"/>
              <a:defRPr sz="22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2pPr>
            <a:lvl3pPr marL="1143000" indent="-228600">
              <a:spcBef>
                <a:spcPct val="20000"/>
              </a:spcBef>
              <a:buClr>
                <a:schemeClr val="accent1"/>
              </a:buClr>
              <a:buFont typeface="Wingdings" panose="05000000000000000000" pitchFamily="2" charset="2"/>
              <a:buChar char="§"/>
              <a:defRPr sz="20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5pPr>
            <a:lvl6pPr marL="2514600" indent="-228600" defTabSz="4572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6pPr>
            <a:lvl7pPr marL="2971800" indent="-228600" defTabSz="4572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7pPr>
            <a:lvl8pPr marL="3429000" indent="-228600" defTabSz="4572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8pPr>
            <a:lvl9pPr marL="3886200" indent="-228600" defTabSz="4572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9pPr>
          </a:lstStyle>
          <a:p>
            <a:pPr eaLnBrk="1" hangingPunct="1">
              <a:spcBef>
                <a:spcPct val="0"/>
              </a:spcBef>
              <a:buClrTx/>
              <a:buFontTx/>
              <a:buNone/>
            </a:pPr>
            <a:r>
              <a:rPr lang="en-US" altLang="en-US" sz="4000" dirty="0">
                <a:solidFill>
                  <a:schemeClr val="bg1"/>
                </a:solidFill>
              </a:rPr>
              <a:t>Holistic Large Landscape Scale Approach</a:t>
            </a:r>
          </a:p>
        </p:txBody>
      </p:sp>
      <p:sp>
        <p:nvSpPr>
          <p:cNvPr id="39941" name="TextBox 1"/>
          <p:cNvSpPr txBox="1">
            <a:spLocks noChangeArrowheads="1"/>
          </p:cNvSpPr>
          <p:nvPr/>
        </p:nvSpPr>
        <p:spPr bwMode="auto">
          <a:xfrm>
            <a:off x="1466851" y="2017184"/>
            <a:ext cx="122936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lr>
                <a:schemeClr val="accent1"/>
              </a:buClr>
              <a:buFont typeface="Wingdings" panose="05000000000000000000" pitchFamily="2" charset="2"/>
              <a:buChar char="§"/>
              <a:defRPr sz="24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1pPr>
            <a:lvl2pPr marL="742950" indent="-285750">
              <a:spcBef>
                <a:spcPct val="20000"/>
              </a:spcBef>
              <a:buClr>
                <a:schemeClr val="accent1"/>
              </a:buClr>
              <a:buFont typeface="Wingdings" panose="05000000000000000000" pitchFamily="2" charset="2"/>
              <a:buChar char="§"/>
              <a:defRPr sz="22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2pPr>
            <a:lvl3pPr marL="1143000" indent="-228600">
              <a:spcBef>
                <a:spcPct val="20000"/>
              </a:spcBef>
              <a:buClr>
                <a:schemeClr val="accent1"/>
              </a:buClr>
              <a:buFont typeface="Wingdings" panose="05000000000000000000" pitchFamily="2" charset="2"/>
              <a:buChar char="§"/>
              <a:defRPr sz="20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5pPr>
            <a:lvl6pPr marL="2514600" indent="-228600" defTabSz="4572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6pPr>
            <a:lvl7pPr marL="2971800" indent="-228600" defTabSz="4572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7pPr>
            <a:lvl8pPr marL="3429000" indent="-228600" defTabSz="4572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8pPr>
            <a:lvl9pPr marL="3886200" indent="-228600" defTabSz="4572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Source Sans Pro" panose="020B0503030403020204" pitchFamily="34" charset="0"/>
                <a:ea typeface="MS PGothic" panose="020B0600070205080204" pitchFamily="34" charset="-128"/>
                <a:cs typeface="Source Sans Pro" panose="020B0503030403020204" pitchFamily="34" charset="0"/>
              </a:defRPr>
            </a:lvl9pPr>
          </a:lstStyle>
          <a:p>
            <a:pPr eaLnBrk="1" hangingPunct="1">
              <a:spcBef>
                <a:spcPct val="0"/>
              </a:spcBef>
              <a:buClrTx/>
              <a:buFont typeface="Arial" panose="020B0604020202020204" pitchFamily="34" charset="0"/>
              <a:buChar char="•"/>
            </a:pPr>
            <a:r>
              <a:rPr lang="en-US" altLang="en-US" sz="3600" dirty="0">
                <a:solidFill>
                  <a:schemeClr val="bg1"/>
                </a:solidFill>
              </a:rPr>
              <a:t>Species and Science</a:t>
            </a:r>
          </a:p>
          <a:p>
            <a:pPr eaLnBrk="1" hangingPunct="1">
              <a:spcBef>
                <a:spcPct val="0"/>
              </a:spcBef>
              <a:buClrTx/>
              <a:buFont typeface="Arial" panose="020B0604020202020204" pitchFamily="34" charset="0"/>
              <a:buChar char="•"/>
            </a:pPr>
            <a:r>
              <a:rPr lang="en-US" altLang="en-US" sz="3600" dirty="0">
                <a:solidFill>
                  <a:schemeClr val="bg1"/>
                </a:solidFill>
              </a:rPr>
              <a:t>Land and Habitat</a:t>
            </a:r>
          </a:p>
          <a:p>
            <a:pPr eaLnBrk="1" hangingPunct="1">
              <a:spcBef>
                <a:spcPct val="0"/>
              </a:spcBef>
              <a:buClrTx/>
              <a:buFont typeface="Arial" panose="020B0604020202020204" pitchFamily="34" charset="0"/>
              <a:buChar char="•"/>
            </a:pPr>
            <a:r>
              <a:rPr lang="en-US" altLang="en-US" sz="3600" dirty="0">
                <a:solidFill>
                  <a:schemeClr val="bg1"/>
                </a:solidFill>
              </a:rPr>
              <a:t>Enterprise</a:t>
            </a:r>
          </a:p>
          <a:p>
            <a:pPr eaLnBrk="1" hangingPunct="1">
              <a:spcBef>
                <a:spcPct val="0"/>
              </a:spcBef>
              <a:buClrTx/>
              <a:buFont typeface="Arial" panose="020B0604020202020204" pitchFamily="34" charset="0"/>
              <a:buChar char="•"/>
            </a:pPr>
            <a:r>
              <a:rPr lang="en-US" altLang="en-US" sz="3600" dirty="0">
                <a:solidFill>
                  <a:schemeClr val="bg1"/>
                </a:solidFill>
              </a:rPr>
              <a:t>Classroom Africa</a:t>
            </a:r>
          </a:p>
          <a:p>
            <a:pPr eaLnBrk="1" hangingPunct="1">
              <a:spcBef>
                <a:spcPct val="0"/>
              </a:spcBef>
              <a:buClrTx/>
              <a:buFont typeface="Arial" panose="020B0604020202020204" pitchFamily="34" charset="0"/>
              <a:buChar char="•"/>
            </a:pPr>
            <a:r>
              <a:rPr lang="en-US" altLang="en-US" sz="3600" dirty="0">
                <a:solidFill>
                  <a:schemeClr val="bg1"/>
                </a:solidFill>
              </a:rPr>
              <a:t>Policy &amp; Advocacy</a:t>
            </a:r>
          </a:p>
        </p:txBody>
      </p:sp>
    </p:spTree>
    <p:extLst>
      <p:ext uri="{BB962C8B-B14F-4D97-AF65-F5344CB8AC3E}">
        <p14:creationId xmlns:p14="http://schemas.microsoft.com/office/powerpoint/2010/main" val="37634542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flipH="1">
            <a:off x="0" y="0"/>
            <a:ext cx="12192000" cy="6858000"/>
          </a:xfrm>
          <a:prstGeom prst="rect">
            <a:avLst/>
          </a:prstGeom>
        </p:spPr>
      </p:pic>
      <p:sp>
        <p:nvSpPr>
          <p:cNvPr id="2" name="Title 1"/>
          <p:cNvSpPr>
            <a:spLocks noGrp="1"/>
          </p:cNvSpPr>
          <p:nvPr>
            <p:ph type="title"/>
          </p:nvPr>
        </p:nvSpPr>
        <p:spPr>
          <a:xfrm>
            <a:off x="524920" y="393260"/>
            <a:ext cx="4954392" cy="6218555"/>
          </a:xfrm>
        </p:spPr>
        <p:txBody>
          <a:bodyPr>
            <a:normAutofit/>
          </a:bodyPr>
          <a:lstStyle/>
          <a:p>
            <a:r>
              <a:rPr lang="en-GB" sz="4000" b="1" dirty="0">
                <a:latin typeface="Source Sans Pro" panose="020B0503030403020204"/>
              </a:rPr>
              <a:t>Category 1 </a:t>
            </a:r>
            <a:br>
              <a:rPr lang="en-GB" sz="4000" b="1" dirty="0">
                <a:latin typeface="Source Sans Pro" panose="020B0503030403020204"/>
              </a:rPr>
            </a:br>
            <a:br>
              <a:rPr lang="en-GB" sz="4000" b="1" dirty="0">
                <a:latin typeface="Source Sans Pro" panose="020B0503030403020204"/>
              </a:rPr>
            </a:br>
            <a:r>
              <a:rPr lang="en-GB" sz="4000" b="1" dirty="0">
                <a:latin typeface="Source Sans Pro" panose="020B0503030403020204"/>
              </a:rPr>
              <a:t>Potential Tourism Concessions</a:t>
            </a:r>
            <a:endParaRPr lang="en-US" sz="4000" b="1" dirty="0">
              <a:latin typeface="Source Sans Pro" panose="020B0503030403020204"/>
            </a:endParaRPr>
          </a:p>
        </p:txBody>
      </p:sp>
    </p:spTree>
    <p:extLst>
      <p:ext uri="{BB962C8B-B14F-4D97-AF65-F5344CB8AC3E}">
        <p14:creationId xmlns:p14="http://schemas.microsoft.com/office/powerpoint/2010/main" val="2450235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3043" b="5576"/>
          <a:stretch/>
        </p:blipFill>
        <p:spPr>
          <a:xfrm>
            <a:off x="870020" y="91440"/>
            <a:ext cx="10803639" cy="6766560"/>
          </a:xfrm>
          <a:prstGeom prst="rect">
            <a:avLst/>
          </a:prstGeom>
        </p:spPr>
      </p:pic>
    </p:spTree>
    <p:extLst>
      <p:ext uri="{BB962C8B-B14F-4D97-AF65-F5344CB8AC3E}">
        <p14:creationId xmlns:p14="http://schemas.microsoft.com/office/powerpoint/2010/main" val="3043253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4408" y="0"/>
            <a:ext cx="8463184" cy="6858000"/>
          </a:xfrm>
          <a:prstGeom prst="rect">
            <a:avLst/>
          </a:prstGeom>
        </p:spPr>
      </p:pic>
    </p:spTree>
    <p:extLst>
      <p:ext uri="{BB962C8B-B14F-4D97-AF65-F5344CB8AC3E}">
        <p14:creationId xmlns:p14="http://schemas.microsoft.com/office/powerpoint/2010/main" val="4132265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urc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354560" cy="6949440"/>
          </a:xfrm>
          <a:prstGeom prst="rect">
            <a:avLst/>
          </a:prstGeom>
        </p:spPr>
      </p:pic>
    </p:spTree>
    <p:extLst>
      <p:ext uri="{BB962C8B-B14F-4D97-AF65-F5344CB8AC3E}">
        <p14:creationId xmlns:p14="http://schemas.microsoft.com/office/powerpoint/2010/main" val="3621703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5103" y="0"/>
            <a:ext cx="10515600" cy="1325563"/>
          </a:xfrm>
        </p:spPr>
        <p:txBody>
          <a:bodyPr>
            <a:normAutofit/>
          </a:bodyPr>
          <a:lstStyle/>
          <a:p>
            <a:r>
              <a:rPr lang="en-GB" sz="4000" b="1" dirty="0">
                <a:solidFill>
                  <a:schemeClr val="tx1"/>
                </a:solidFill>
                <a:latin typeface="Source Sans Pro" panose="020B0503030403020204"/>
              </a:rPr>
              <a:t>Murchison Falls National Park</a:t>
            </a:r>
            <a:endParaRPr lang="en-US" sz="4000" dirty="0">
              <a:solidFill>
                <a:schemeClr val="tx1"/>
              </a:solidFill>
              <a:latin typeface="Source Sans Pro" panose="020B0503030403020204"/>
            </a:endParaRPr>
          </a:p>
        </p:txBody>
      </p:sp>
      <p:sp>
        <p:nvSpPr>
          <p:cNvPr id="3" name="Content Placeholder 2"/>
          <p:cNvSpPr>
            <a:spLocks noGrp="1"/>
          </p:cNvSpPr>
          <p:nvPr>
            <p:ph idx="1"/>
          </p:nvPr>
        </p:nvSpPr>
        <p:spPr>
          <a:xfrm>
            <a:off x="395585" y="1325563"/>
            <a:ext cx="11352131" cy="4999981"/>
          </a:xfrm>
        </p:spPr>
        <p:txBody>
          <a:bodyPr>
            <a:noAutofit/>
          </a:bodyPr>
          <a:lstStyle/>
          <a:p>
            <a:pPr marL="0" indent="0">
              <a:buNone/>
            </a:pPr>
            <a:r>
              <a:rPr lang="en-GB" sz="2100" dirty="0">
                <a:latin typeface="Source Sans Pro" panose="020B0503030403020204"/>
              </a:rPr>
              <a:t>Uganda’s largest PA with well established wildlife populations in an attractive landscape bisected by the Victoria Nile and the spectacular Murchison Falls flowing into Lake Albert.  </a:t>
            </a:r>
          </a:p>
          <a:p>
            <a:pPr lvl="0">
              <a:spcAft>
                <a:spcPts val="300"/>
              </a:spcAft>
            </a:pPr>
            <a:r>
              <a:rPr lang="en-GB" sz="2100" b="1" dirty="0">
                <a:latin typeface="Source Sans Pro" panose="020B0503030403020204"/>
              </a:rPr>
              <a:t>Size: </a:t>
            </a:r>
            <a:r>
              <a:rPr lang="en-US" sz="2100" dirty="0">
                <a:latin typeface="Source Sans Pro" panose="020B0503030403020204"/>
              </a:rPr>
              <a:t>3,877 Km</a:t>
            </a:r>
            <a:r>
              <a:rPr lang="en-US" sz="2100" baseline="30000" dirty="0">
                <a:latin typeface="Source Sans Pro" panose="020B0503030403020204"/>
              </a:rPr>
              <a:t>2</a:t>
            </a:r>
            <a:endParaRPr lang="en-GB" sz="2100" dirty="0">
              <a:latin typeface="Source Sans Pro" panose="020B0503030403020204"/>
            </a:endParaRPr>
          </a:p>
          <a:p>
            <a:pPr lvl="0">
              <a:spcAft>
                <a:spcPts val="300"/>
              </a:spcAft>
            </a:pPr>
            <a:r>
              <a:rPr lang="en-GB" sz="2100" b="1" dirty="0">
                <a:latin typeface="Source Sans Pro" panose="020B0503030403020204"/>
              </a:rPr>
              <a:t>Landscape and Habitat:  </a:t>
            </a:r>
            <a:r>
              <a:rPr lang="en-GB" sz="2100" dirty="0">
                <a:latin typeface="Source Sans Pro" panose="020B0503030403020204"/>
              </a:rPr>
              <a:t>Diverse range of habitats including open </a:t>
            </a:r>
            <a:r>
              <a:rPr lang="en-US" sz="2100" dirty="0">
                <a:latin typeface="Source Sans Pro" panose="020B0503030403020204"/>
              </a:rPr>
              <a:t>savannah, bush and woodlands, riverine forest along the Nile and tropical forest in south. </a:t>
            </a:r>
          </a:p>
          <a:p>
            <a:pPr lvl="0">
              <a:spcAft>
                <a:spcPts val="300"/>
              </a:spcAft>
            </a:pPr>
            <a:r>
              <a:rPr lang="en-GB" sz="2100" b="1" dirty="0">
                <a:latin typeface="Source Sans Pro" panose="020B0503030403020204"/>
              </a:rPr>
              <a:t>Wildlife: </a:t>
            </a:r>
            <a:r>
              <a:rPr lang="en-GB" sz="2100" dirty="0">
                <a:latin typeface="Source Sans Pro" panose="020B0503030403020204"/>
              </a:rPr>
              <a:t>E</a:t>
            </a:r>
            <a:r>
              <a:rPr lang="en-US" sz="2100" dirty="0" err="1">
                <a:latin typeface="Source Sans Pro" panose="020B0503030403020204"/>
              </a:rPr>
              <a:t>lephant</a:t>
            </a:r>
            <a:r>
              <a:rPr lang="en-GB" sz="2100" dirty="0">
                <a:latin typeface="Source Sans Pro" panose="020B0503030403020204"/>
              </a:rPr>
              <a:t>, lion, leopard, hippo, Jackson’s hartebeest, </a:t>
            </a:r>
            <a:r>
              <a:rPr lang="en-US" sz="2100" dirty="0">
                <a:latin typeface="Source Sans Pro" panose="020B0503030403020204"/>
              </a:rPr>
              <a:t>chimpanzees, other primates, endangered Rothschild’s giraffe. 470 bird species.</a:t>
            </a:r>
            <a:endParaRPr lang="en-GB" sz="2100" dirty="0">
              <a:latin typeface="Source Sans Pro" panose="020B0503030403020204"/>
            </a:endParaRPr>
          </a:p>
          <a:p>
            <a:pPr>
              <a:spcAft>
                <a:spcPts val="300"/>
              </a:spcAft>
            </a:pPr>
            <a:r>
              <a:rPr lang="en-GB" sz="2100" b="1" dirty="0">
                <a:latin typeface="Source Sans Pro" panose="020B0503030403020204"/>
              </a:rPr>
              <a:t>Infrastructure: </a:t>
            </a:r>
            <a:r>
              <a:rPr lang="en-US" sz="2100" dirty="0">
                <a:latin typeface="Source Sans Pro" panose="020B0503030403020204"/>
              </a:rPr>
              <a:t>Good road access at </a:t>
            </a:r>
            <a:r>
              <a:rPr lang="en-US" sz="2100" dirty="0" err="1">
                <a:latin typeface="Source Sans Pro" panose="020B0503030403020204"/>
              </a:rPr>
              <a:t>Paraa</a:t>
            </a:r>
            <a:r>
              <a:rPr lang="en-US" sz="2100" dirty="0">
                <a:latin typeface="Source Sans Pro" panose="020B0503030403020204"/>
              </a:rPr>
              <a:t> including ferry crossing.  Large areas do not have road access - potential for expansion to support tourism.</a:t>
            </a:r>
          </a:p>
          <a:p>
            <a:pPr lvl="0">
              <a:spcAft>
                <a:spcPts val="300"/>
              </a:spcAft>
            </a:pPr>
            <a:r>
              <a:rPr lang="en-GB" sz="2100" b="1" dirty="0">
                <a:latin typeface="Source Sans Pro" panose="020B0503030403020204"/>
              </a:rPr>
              <a:t>Tourism:</a:t>
            </a:r>
            <a:r>
              <a:rPr lang="en-GB" sz="2100" dirty="0">
                <a:latin typeface="Source Sans Pro" panose="020B0503030403020204"/>
              </a:rPr>
              <a:t> </a:t>
            </a:r>
            <a:r>
              <a:rPr lang="en-US" sz="2100" dirty="0">
                <a:latin typeface="Source Sans Pro" panose="020B0503030403020204"/>
              </a:rPr>
              <a:t>Uganda’s busiest Park. 70,000 visitors / year. Six lodges at </a:t>
            </a:r>
            <a:r>
              <a:rPr lang="en-US" sz="2100" dirty="0" err="1">
                <a:latin typeface="Source Sans Pro" panose="020B0503030403020204"/>
              </a:rPr>
              <a:t>Paraa</a:t>
            </a:r>
            <a:r>
              <a:rPr lang="en-US" sz="2100" dirty="0">
                <a:latin typeface="Source Sans Pro" panose="020B0503030403020204"/>
              </a:rPr>
              <a:t> and Chobe. Several facilities outside the park.  Large section of the park not </a:t>
            </a:r>
            <a:r>
              <a:rPr lang="en-US" sz="2100" dirty="0" err="1">
                <a:latin typeface="Source Sans Pro" panose="020B0503030403020204"/>
              </a:rPr>
              <a:t>utilised</a:t>
            </a:r>
            <a:r>
              <a:rPr lang="en-US" sz="2100" dirty="0">
                <a:latin typeface="Source Sans Pro" panose="020B0503030403020204"/>
              </a:rPr>
              <a:t>. </a:t>
            </a:r>
          </a:p>
          <a:p>
            <a:pPr lvl="0">
              <a:spcAft>
                <a:spcPts val="300"/>
              </a:spcAft>
            </a:pPr>
            <a:r>
              <a:rPr lang="en-GB" sz="2100" b="1" dirty="0">
                <a:latin typeface="Source Sans Pro" panose="020B0503030403020204"/>
              </a:rPr>
              <a:t>Access:</a:t>
            </a:r>
            <a:r>
              <a:rPr lang="en-US" sz="2100" dirty="0">
                <a:latin typeface="Source Sans Pro" panose="020B0503030403020204"/>
              </a:rPr>
              <a:t>  Kampala ~5 hours mostly tarmac, </a:t>
            </a:r>
            <a:r>
              <a:rPr lang="en-US" sz="2100" dirty="0" err="1">
                <a:latin typeface="Source Sans Pro" panose="020B0503030403020204"/>
              </a:rPr>
              <a:t>Kidepo</a:t>
            </a:r>
            <a:r>
              <a:rPr lang="en-US" sz="2100" dirty="0">
                <a:latin typeface="Source Sans Pro" panose="020B0503030403020204"/>
              </a:rPr>
              <a:t> NP ~5 hours. Airstrips at </a:t>
            </a:r>
            <a:r>
              <a:rPr lang="en-US" sz="2100" dirty="0" err="1">
                <a:latin typeface="Source Sans Pro" panose="020B0503030403020204"/>
              </a:rPr>
              <a:t>Bugungu</a:t>
            </a:r>
            <a:r>
              <a:rPr lang="en-US" sz="2100" dirty="0">
                <a:latin typeface="Source Sans Pro" panose="020B0503030403020204"/>
              </a:rPr>
              <a:t>, </a:t>
            </a:r>
            <a:r>
              <a:rPr lang="en-US" sz="2100" dirty="0" err="1">
                <a:latin typeface="Source Sans Pro" panose="020B0503030403020204"/>
              </a:rPr>
              <a:t>Pakuba</a:t>
            </a:r>
            <a:r>
              <a:rPr lang="en-US" sz="2100" dirty="0">
                <a:latin typeface="Source Sans Pro" panose="020B0503030403020204"/>
              </a:rPr>
              <a:t> and Chobe received scheduled flights from Entebbe.</a:t>
            </a:r>
          </a:p>
          <a:p>
            <a:endParaRPr lang="en-US" sz="2100" dirty="0">
              <a:latin typeface="Source Sans Pro" panose="020B0503030403020204"/>
            </a:endParaRPr>
          </a:p>
        </p:txBody>
      </p:sp>
    </p:spTree>
    <p:extLst>
      <p:ext uri="{BB962C8B-B14F-4D97-AF65-F5344CB8AC3E}">
        <p14:creationId xmlns:p14="http://schemas.microsoft.com/office/powerpoint/2010/main" val="3104782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4690" y="0"/>
            <a:ext cx="10515600" cy="1325563"/>
          </a:xfrm>
        </p:spPr>
        <p:txBody>
          <a:bodyPr>
            <a:normAutofit/>
          </a:bodyPr>
          <a:lstStyle/>
          <a:p>
            <a:r>
              <a:rPr lang="en-GB" sz="4000" b="1" dirty="0">
                <a:solidFill>
                  <a:schemeClr val="tx1"/>
                </a:solidFill>
                <a:latin typeface="Source Sans Pro" panose="020B0503030403020204"/>
              </a:rPr>
              <a:t>Heart of Murchison</a:t>
            </a:r>
            <a:endParaRPr lang="en-US" sz="4000" b="1" dirty="0">
              <a:solidFill>
                <a:schemeClr val="tx1"/>
              </a:solidFill>
              <a:latin typeface="Source Sans Pro" panose="020B0503030403020204"/>
            </a:endParaRPr>
          </a:p>
        </p:txBody>
      </p:sp>
      <p:pic>
        <p:nvPicPr>
          <p:cNvPr id="5" name="Content Placeholder 4"/>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88300" y="1014401"/>
            <a:ext cx="4215495" cy="2377440"/>
          </a:xfrm>
        </p:spPr>
      </p:pic>
      <p:sp>
        <p:nvSpPr>
          <p:cNvPr id="4" name="Content Placeholder 2"/>
          <p:cNvSpPr txBox="1">
            <a:spLocks/>
          </p:cNvSpPr>
          <p:nvPr/>
        </p:nvSpPr>
        <p:spPr>
          <a:xfrm>
            <a:off x="5057566" y="1882705"/>
            <a:ext cx="6985782" cy="43542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en-GB" sz="2600" dirty="0">
                <a:latin typeface="Source Sans Pro" panose="020B0503030403020204"/>
              </a:rPr>
              <a:t>Open grassland savanna with abundant wildlife; elephant, </a:t>
            </a:r>
            <a:r>
              <a:rPr lang="en-GB" sz="2600" dirty="0" err="1">
                <a:latin typeface="Source Sans Pro" panose="020B0503030403020204"/>
              </a:rPr>
              <a:t>Rothchilds</a:t>
            </a:r>
            <a:r>
              <a:rPr lang="en-GB" sz="2600" dirty="0">
                <a:latin typeface="Source Sans Pro" panose="020B0503030403020204"/>
              </a:rPr>
              <a:t> giraffe, buffalo, Uganda </a:t>
            </a:r>
            <a:r>
              <a:rPr lang="en-GB" sz="2600" dirty="0" err="1">
                <a:latin typeface="Source Sans Pro" panose="020B0503030403020204"/>
              </a:rPr>
              <a:t>kob</a:t>
            </a:r>
            <a:r>
              <a:rPr lang="en-GB" sz="2600" dirty="0">
                <a:latin typeface="Source Sans Pro" panose="020B0503030403020204"/>
              </a:rPr>
              <a:t>, Jackson’s hartebeest</a:t>
            </a:r>
          </a:p>
          <a:p>
            <a:pPr>
              <a:spcBef>
                <a:spcPts val="1800"/>
              </a:spcBef>
            </a:pPr>
            <a:r>
              <a:rPr lang="en-GB" sz="2600" dirty="0">
                <a:latin typeface="Source Sans Pro" panose="020B0503030403020204"/>
              </a:rPr>
              <a:t>Opportunity for 2 – 3 tented camp facilities</a:t>
            </a:r>
          </a:p>
          <a:p>
            <a:pPr>
              <a:spcBef>
                <a:spcPts val="1800"/>
              </a:spcBef>
            </a:pPr>
            <a:r>
              <a:rPr lang="en-GB" sz="2600" dirty="0">
                <a:latin typeface="Source Sans Pro" panose="020B0503030403020204"/>
              </a:rPr>
              <a:t>Good for walking safaris</a:t>
            </a:r>
          </a:p>
          <a:p>
            <a:pPr>
              <a:spcBef>
                <a:spcPts val="1800"/>
              </a:spcBef>
            </a:pPr>
            <a:r>
              <a:rPr lang="en-GB" sz="2600" dirty="0">
                <a:latin typeface="Source Sans Pro" panose="020B0503030403020204"/>
              </a:rPr>
              <a:t>Road network needs to be expanded, preferably to Nile</a:t>
            </a:r>
          </a:p>
          <a:p>
            <a:pPr>
              <a:spcBef>
                <a:spcPts val="1800"/>
              </a:spcBef>
            </a:pPr>
            <a:r>
              <a:rPr lang="en-GB" sz="2600" dirty="0">
                <a:latin typeface="Source Sans Pro" panose="020B0503030403020204"/>
              </a:rPr>
              <a:t>Possible link with </a:t>
            </a:r>
            <a:r>
              <a:rPr lang="en-GB" sz="2600" dirty="0" err="1">
                <a:latin typeface="Source Sans Pro" panose="020B0503030403020204"/>
              </a:rPr>
              <a:t>Rabongo</a:t>
            </a:r>
            <a:r>
              <a:rPr lang="en-GB" sz="2600" dirty="0">
                <a:latin typeface="Source Sans Pro" panose="020B0503030403020204"/>
              </a:rPr>
              <a:t> Forest </a:t>
            </a:r>
          </a:p>
          <a:p>
            <a:pPr>
              <a:spcAft>
                <a:spcPts val="300"/>
              </a:spcAft>
            </a:pPr>
            <a:endParaRPr lang="en-GB" dirty="0">
              <a:latin typeface="Source Sans Pro" panose="020B0503030403020204"/>
            </a:endParaRPr>
          </a:p>
        </p:txBody>
      </p:sp>
      <p:pic>
        <p:nvPicPr>
          <p:cNvPr id="6" name="Picture 5"/>
          <p:cNvPicPr>
            <a:picLocks noChangeAspect="1"/>
          </p:cNvPicPr>
          <p:nvPr/>
        </p:nvPicPr>
        <p:blipFill>
          <a:blip r:embed="rId4">
            <a:lum/>
          </a:blip>
          <a:stretch>
            <a:fillRect/>
          </a:stretch>
        </p:blipFill>
        <p:spPr>
          <a:xfrm>
            <a:off x="324690" y="3640431"/>
            <a:ext cx="4279105" cy="2834640"/>
          </a:xfrm>
          <a:prstGeom prst="rect">
            <a:avLst/>
          </a:prstGeom>
        </p:spPr>
      </p:pic>
    </p:spTree>
    <p:extLst>
      <p:ext uri="{BB962C8B-B14F-4D97-AF65-F5344CB8AC3E}">
        <p14:creationId xmlns:p14="http://schemas.microsoft.com/office/powerpoint/2010/main" val="3107567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4408" y="0"/>
            <a:ext cx="8463184" cy="6858000"/>
          </a:xfrm>
          <a:prstGeom prst="rect">
            <a:avLst/>
          </a:prstGeom>
        </p:spPr>
      </p:pic>
    </p:spTree>
    <p:extLst>
      <p:ext uri="{BB962C8B-B14F-4D97-AF65-F5344CB8AC3E}">
        <p14:creationId xmlns:p14="http://schemas.microsoft.com/office/powerpoint/2010/main" val="3958907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1363" y="-34574"/>
            <a:ext cx="10515600" cy="1325563"/>
          </a:xfrm>
        </p:spPr>
        <p:txBody>
          <a:bodyPr>
            <a:normAutofit/>
          </a:bodyPr>
          <a:lstStyle/>
          <a:p>
            <a:r>
              <a:rPr lang="en-GB" sz="3800" b="1" dirty="0" err="1">
                <a:solidFill>
                  <a:schemeClr val="tx1"/>
                </a:solidFill>
                <a:latin typeface="Source Sans Pro" panose="020B0503030403020204"/>
              </a:rPr>
              <a:t>Kibale</a:t>
            </a:r>
            <a:r>
              <a:rPr lang="en-GB" sz="3800" b="1" dirty="0">
                <a:solidFill>
                  <a:schemeClr val="tx1"/>
                </a:solidFill>
                <a:latin typeface="Source Sans Pro" panose="020B0503030403020204"/>
              </a:rPr>
              <a:t> National Park</a:t>
            </a:r>
            <a:endParaRPr lang="en-US" sz="3800" b="1" dirty="0">
              <a:solidFill>
                <a:schemeClr val="tx1"/>
              </a:solidFill>
              <a:latin typeface="Source Sans Pro" panose="020B0503030403020204"/>
            </a:endParaRPr>
          </a:p>
        </p:txBody>
      </p:sp>
      <p:sp>
        <p:nvSpPr>
          <p:cNvPr id="3" name="Content Placeholder 2"/>
          <p:cNvSpPr>
            <a:spLocks noGrp="1"/>
          </p:cNvSpPr>
          <p:nvPr>
            <p:ph idx="1"/>
          </p:nvPr>
        </p:nvSpPr>
        <p:spPr>
          <a:xfrm>
            <a:off x="161363" y="997715"/>
            <a:ext cx="6764093" cy="4989985"/>
          </a:xfrm>
        </p:spPr>
        <p:txBody>
          <a:bodyPr>
            <a:noAutofit/>
          </a:bodyPr>
          <a:lstStyle/>
          <a:p>
            <a:pPr marL="0" indent="0">
              <a:buNone/>
            </a:pPr>
            <a:r>
              <a:rPr lang="en-US" sz="1900" dirty="0">
                <a:latin typeface="Source Sans Pro" panose="020B0503030403020204"/>
              </a:rPr>
              <a:t>Expansive tropical forest. Uganda’s Primate Capital.</a:t>
            </a:r>
          </a:p>
          <a:p>
            <a:pPr marL="342900" marR="0" lvl="0" indent="-342900">
              <a:spcAft>
                <a:spcPts val="300"/>
              </a:spcAft>
              <a:buFont typeface="Symbol" charset="2"/>
              <a:buChar char=""/>
            </a:pPr>
            <a:r>
              <a:rPr lang="en-GB" sz="1900" b="1" dirty="0">
                <a:latin typeface="Source Sans Pro" panose="020B0503030403020204"/>
                <a:ea typeface="Calibri" charset="0"/>
                <a:cs typeface="Calibri" charset="0"/>
              </a:rPr>
              <a:t>Size: </a:t>
            </a:r>
            <a:r>
              <a:rPr lang="en-GB" sz="1900" dirty="0">
                <a:latin typeface="Source Sans Pro" panose="020B0503030403020204"/>
                <a:ea typeface="Calibri" charset="0"/>
                <a:cs typeface="Calibri" charset="0"/>
              </a:rPr>
              <a:t>795 Km</a:t>
            </a:r>
            <a:r>
              <a:rPr lang="en-GB" sz="1900" baseline="30000" dirty="0">
                <a:latin typeface="Source Sans Pro" panose="020B0503030403020204"/>
                <a:ea typeface="Calibri" charset="0"/>
                <a:cs typeface="Calibri" charset="0"/>
              </a:rPr>
              <a:t>2</a:t>
            </a:r>
            <a:endParaRPr lang="en-GB" sz="1900" dirty="0">
              <a:latin typeface="Source Sans Pro" panose="020B0503030403020204"/>
              <a:ea typeface="Calibri" charset="0"/>
              <a:cs typeface="Calibri" charset="0"/>
            </a:endParaRPr>
          </a:p>
          <a:p>
            <a:pPr marL="342900" marR="0" lvl="0" indent="-342900">
              <a:spcAft>
                <a:spcPts val="300"/>
              </a:spcAft>
              <a:buFont typeface="Symbol" charset="2"/>
              <a:buChar char=""/>
            </a:pPr>
            <a:r>
              <a:rPr lang="en-GB" sz="1900" b="1" dirty="0">
                <a:latin typeface="Source Sans Pro" panose="020B0503030403020204"/>
                <a:ea typeface="Calibri" charset="0"/>
                <a:cs typeface="Calibri" charset="0"/>
              </a:rPr>
              <a:t>Landscape and Habitat:  </a:t>
            </a:r>
            <a:r>
              <a:rPr lang="en-GB" sz="1900" dirty="0">
                <a:latin typeface="Source Sans Pro" panose="020B0503030403020204"/>
                <a:ea typeface="Calibri" charset="0"/>
                <a:cs typeface="Calibri" charset="0"/>
              </a:rPr>
              <a:t>Tropical medium altitude forest, rivers and clearings, </a:t>
            </a:r>
            <a:r>
              <a:rPr lang="en-US" sz="1900" dirty="0">
                <a:latin typeface="Source Sans Pro" panose="020B0503030403020204"/>
                <a:ea typeface="Calibri" charset="0"/>
                <a:cs typeface="Calibri" charset="0"/>
              </a:rPr>
              <a:t>wooded grassland in corridor south to Queen Elizabeth NP. </a:t>
            </a:r>
          </a:p>
          <a:p>
            <a:pPr marL="342900" marR="0" lvl="0" indent="-342900">
              <a:spcAft>
                <a:spcPts val="300"/>
              </a:spcAft>
              <a:buFont typeface="Symbol" charset="2"/>
              <a:buChar char=""/>
            </a:pPr>
            <a:r>
              <a:rPr lang="en-GB" sz="1900" b="1" dirty="0">
                <a:latin typeface="Source Sans Pro" panose="020B0503030403020204"/>
                <a:ea typeface="Calibri" charset="0"/>
                <a:cs typeface="Calibri" charset="0"/>
              </a:rPr>
              <a:t>Wildlife: </a:t>
            </a:r>
            <a:r>
              <a:rPr lang="en-US" sz="1900" dirty="0">
                <a:latin typeface="Source Sans Pro" panose="020B0503030403020204"/>
                <a:ea typeface="Calibri" charset="0"/>
                <a:cs typeface="Calibri" charset="0"/>
              </a:rPr>
              <a:t>13 primate species including red colobus and </a:t>
            </a:r>
            <a:r>
              <a:rPr lang="en-US" sz="1900" dirty="0" err="1">
                <a:latin typeface="Source Sans Pro" panose="020B0503030403020204"/>
                <a:ea typeface="Calibri" charset="0"/>
                <a:cs typeface="Calibri" charset="0"/>
              </a:rPr>
              <a:t>L’Hoest’s</a:t>
            </a:r>
            <a:r>
              <a:rPr lang="en-US" sz="1900" dirty="0">
                <a:latin typeface="Source Sans Pro" panose="020B0503030403020204"/>
                <a:ea typeface="Calibri" charset="0"/>
                <a:cs typeface="Calibri" charset="0"/>
              </a:rPr>
              <a:t> monkey. Bushbuck, </a:t>
            </a:r>
            <a:r>
              <a:rPr lang="en-US" sz="1900" dirty="0" err="1">
                <a:latin typeface="Source Sans Pro" panose="020B0503030403020204"/>
                <a:ea typeface="Calibri" charset="0"/>
                <a:cs typeface="Calibri" charset="0"/>
              </a:rPr>
              <a:t>sitatunga</a:t>
            </a:r>
            <a:r>
              <a:rPr lang="en-US" sz="1900" dirty="0">
                <a:latin typeface="Source Sans Pro" panose="020B0503030403020204"/>
                <a:ea typeface="Calibri" charset="0"/>
                <a:cs typeface="Calibri" charset="0"/>
              </a:rPr>
              <a:t>, buffalo, leopard and elephant.</a:t>
            </a:r>
          </a:p>
          <a:p>
            <a:pPr marL="342900" marR="0" lvl="0" indent="-342900">
              <a:spcAft>
                <a:spcPts val="300"/>
              </a:spcAft>
              <a:buFont typeface="Symbol" charset="2"/>
              <a:buChar char=""/>
            </a:pPr>
            <a:r>
              <a:rPr lang="en-GB" sz="1900" b="1" dirty="0">
                <a:latin typeface="Source Sans Pro" panose="020B0503030403020204"/>
                <a:ea typeface="Calibri" charset="0"/>
                <a:cs typeface="Calibri" charset="0"/>
              </a:rPr>
              <a:t>Infrastructure: </a:t>
            </a:r>
            <a:r>
              <a:rPr lang="en-GB" sz="1900" dirty="0">
                <a:latin typeface="Source Sans Pro" panose="020B0503030403020204"/>
                <a:ea typeface="Calibri" charset="0"/>
                <a:cs typeface="Calibri" charset="0"/>
              </a:rPr>
              <a:t>Limited road access inside the park. Most use on main road and walking trails. Scope to improve access to sites of interest.</a:t>
            </a:r>
          </a:p>
          <a:p>
            <a:pPr marL="342900" marR="0" lvl="0" indent="-342900">
              <a:spcAft>
                <a:spcPts val="300"/>
              </a:spcAft>
              <a:buFont typeface="Symbol" charset="2"/>
              <a:buChar char=""/>
            </a:pPr>
            <a:r>
              <a:rPr lang="en-GB" sz="1900" b="1" dirty="0">
                <a:latin typeface="Source Sans Pro" panose="020B0503030403020204"/>
                <a:ea typeface="Calibri" charset="0"/>
                <a:cs typeface="Calibri" charset="0"/>
              </a:rPr>
              <a:t>Tourism:</a:t>
            </a:r>
            <a:r>
              <a:rPr lang="en-GB" sz="1900" dirty="0">
                <a:latin typeface="Source Sans Pro" panose="020B0503030403020204"/>
                <a:ea typeface="Calibri" charset="0"/>
                <a:cs typeface="Calibri" charset="0"/>
              </a:rPr>
              <a:t> </a:t>
            </a:r>
            <a:r>
              <a:rPr lang="en-US" sz="1900" dirty="0">
                <a:latin typeface="Source Sans Pro" panose="020B0503030403020204"/>
                <a:ea typeface="Calibri" charset="0"/>
                <a:cs typeface="Calibri" charset="0"/>
              </a:rPr>
              <a:t>Established tourism destination. 16,000 visitors / year.  Limited footprint, under </a:t>
            </a:r>
            <a:r>
              <a:rPr lang="en-US" sz="1900" dirty="0" err="1">
                <a:latin typeface="Source Sans Pro" panose="020B0503030403020204"/>
                <a:ea typeface="Calibri" charset="0"/>
                <a:cs typeface="Calibri" charset="0"/>
              </a:rPr>
              <a:t>utilised</a:t>
            </a:r>
            <a:r>
              <a:rPr lang="en-US" sz="1900" dirty="0">
                <a:latin typeface="Source Sans Pro" panose="020B0503030403020204"/>
                <a:ea typeface="Calibri" charset="0"/>
                <a:cs typeface="Calibri" charset="0"/>
              </a:rPr>
              <a:t>. Most accommodation outside the park. </a:t>
            </a:r>
          </a:p>
          <a:p>
            <a:pPr marL="342900" marR="0" lvl="0" indent="-342900">
              <a:spcAft>
                <a:spcPts val="300"/>
              </a:spcAft>
              <a:buFont typeface="Symbol" charset="2"/>
              <a:buChar char=""/>
            </a:pPr>
            <a:r>
              <a:rPr lang="en-GB" sz="1900" b="1" dirty="0">
                <a:latin typeface="Source Sans Pro" panose="020B0503030403020204"/>
                <a:ea typeface="Calibri" charset="0"/>
                <a:cs typeface="Calibri" charset="0"/>
              </a:rPr>
              <a:t>Access:</a:t>
            </a:r>
            <a:r>
              <a:rPr lang="en-US" sz="1900" dirty="0">
                <a:latin typeface="Source Sans Pro" panose="020B0503030403020204"/>
                <a:ea typeface="Calibri" charset="0"/>
                <a:cs typeface="Calibri" charset="0"/>
              </a:rPr>
              <a:t>  Kampala ~5 hours, </a:t>
            </a:r>
            <a:r>
              <a:rPr lang="en-US" sz="1900" dirty="0" err="1">
                <a:latin typeface="Source Sans Pro" panose="020B0503030403020204"/>
                <a:ea typeface="Calibri" charset="0"/>
                <a:cs typeface="Calibri" charset="0"/>
              </a:rPr>
              <a:t>Kasese</a:t>
            </a:r>
            <a:r>
              <a:rPr lang="en-US" sz="1900" dirty="0">
                <a:latin typeface="Source Sans Pro" panose="020B0503030403020204"/>
                <a:ea typeface="Calibri" charset="0"/>
                <a:cs typeface="Calibri" charset="0"/>
              </a:rPr>
              <a:t> ~1 hour, Fort Portal ~30 mins. </a:t>
            </a:r>
            <a:r>
              <a:rPr lang="en-US" sz="1900" dirty="0" err="1">
                <a:latin typeface="Source Sans Pro" panose="020B0503030403020204"/>
                <a:ea typeface="Calibri" charset="0"/>
                <a:cs typeface="Calibri" charset="0"/>
              </a:rPr>
              <a:t>Kasese</a:t>
            </a:r>
            <a:r>
              <a:rPr lang="en-US" sz="1900" dirty="0">
                <a:latin typeface="Source Sans Pro" panose="020B0503030403020204"/>
                <a:ea typeface="Calibri" charset="0"/>
                <a:cs typeface="Calibri" charset="0"/>
              </a:rPr>
              <a:t> Airstrip receives scheduled flights from Entebbe.</a:t>
            </a:r>
            <a:endParaRPr lang="en-GB" sz="1900" dirty="0">
              <a:latin typeface="Source Sans Pro" panose="020B0503030403020204"/>
              <a:ea typeface="Calibri" charset="0"/>
              <a:cs typeface="Calibri" charset="0"/>
            </a:endParaRPr>
          </a:p>
          <a:p>
            <a:endParaRPr lang="en-US" sz="1900" dirty="0">
              <a:latin typeface="Source Sans Pro" panose="020B0503030403020204"/>
            </a:endParaRPr>
          </a:p>
        </p:txBody>
      </p:sp>
      <p:pic>
        <p:nvPicPr>
          <p:cNvPr id="8" name="Picture 7" descr="Chimpy16-9-ratio-Template.jpg"/>
          <p:cNvPicPr>
            <a:picLocks noChangeAspect="1"/>
          </p:cNvPicPr>
          <p:nvPr/>
        </p:nvPicPr>
        <p:blipFill rotWithShape="1">
          <a:blip r:embed="rId3">
            <a:extLst>
              <a:ext uri="{28A0092B-C50C-407E-A947-70E740481C1C}">
                <a14:useLocalDpi xmlns:a14="http://schemas.microsoft.com/office/drawing/2010/main"/>
              </a:ext>
            </a:extLst>
          </a:blip>
          <a:srcRect l="7221" r="53540"/>
          <a:stretch/>
        </p:blipFill>
        <p:spPr>
          <a:xfrm flipH="1">
            <a:off x="7089057" y="-164892"/>
            <a:ext cx="5102943" cy="7315200"/>
          </a:xfrm>
          <a:prstGeom prst="rect">
            <a:avLst/>
          </a:prstGeom>
        </p:spPr>
      </p:pic>
    </p:spTree>
    <p:extLst>
      <p:ext uri="{BB962C8B-B14F-4D97-AF65-F5344CB8AC3E}">
        <p14:creationId xmlns:p14="http://schemas.microsoft.com/office/powerpoint/2010/main" val="4278639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idepo-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293549" cy="6915121"/>
          </a:xfrm>
          <a:prstGeom prst="rect">
            <a:avLst/>
          </a:prstGeom>
        </p:spPr>
      </p:pic>
    </p:spTree>
    <p:extLst>
      <p:ext uri="{BB962C8B-B14F-4D97-AF65-F5344CB8AC3E}">
        <p14:creationId xmlns:p14="http://schemas.microsoft.com/office/powerpoint/2010/main" val="34253970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6327" y="-175040"/>
            <a:ext cx="10515600" cy="1325563"/>
          </a:xfrm>
        </p:spPr>
        <p:txBody>
          <a:bodyPr>
            <a:normAutofit/>
          </a:bodyPr>
          <a:lstStyle/>
          <a:p>
            <a:r>
              <a:rPr lang="en-GB" sz="4000" b="1" dirty="0" err="1">
                <a:solidFill>
                  <a:schemeClr val="tx1"/>
                </a:solidFill>
                <a:latin typeface="Source Sans Pro" panose="020B0503030403020204"/>
              </a:rPr>
              <a:t>Kidepo</a:t>
            </a:r>
            <a:r>
              <a:rPr lang="en-GB" sz="4000" b="1" dirty="0">
                <a:solidFill>
                  <a:schemeClr val="tx1"/>
                </a:solidFill>
                <a:latin typeface="Source Sans Pro" panose="020B0503030403020204"/>
              </a:rPr>
              <a:t> National Park</a:t>
            </a:r>
            <a:endParaRPr lang="en-US" sz="4000" b="1" dirty="0">
              <a:solidFill>
                <a:schemeClr val="tx1"/>
              </a:solidFill>
              <a:latin typeface="Source Sans Pro" panose="020B0503030403020204"/>
            </a:endParaRPr>
          </a:p>
        </p:txBody>
      </p:sp>
      <p:sp>
        <p:nvSpPr>
          <p:cNvPr id="3" name="Content Placeholder 2"/>
          <p:cNvSpPr>
            <a:spLocks noGrp="1"/>
          </p:cNvSpPr>
          <p:nvPr>
            <p:ph idx="1"/>
          </p:nvPr>
        </p:nvSpPr>
        <p:spPr>
          <a:xfrm>
            <a:off x="322777" y="932725"/>
            <a:ext cx="11476500" cy="4611456"/>
          </a:xfrm>
        </p:spPr>
        <p:txBody>
          <a:bodyPr>
            <a:noAutofit/>
          </a:bodyPr>
          <a:lstStyle/>
          <a:p>
            <a:pPr marL="0" indent="0">
              <a:lnSpc>
                <a:spcPct val="120000"/>
              </a:lnSpc>
              <a:spcBef>
                <a:spcPts val="0"/>
              </a:spcBef>
              <a:spcAft>
                <a:spcPts val="1200"/>
              </a:spcAft>
              <a:buNone/>
            </a:pPr>
            <a:r>
              <a:rPr lang="en-GB" sz="2000" dirty="0">
                <a:latin typeface="Source Sans Pro" panose="020B0503030403020204"/>
                <a:ea typeface="Calibri" charset="0"/>
                <a:cs typeface="Calibri" charset="0"/>
              </a:rPr>
              <a:t>Twin valleys of the park framed by peaks form a sweeping, open landscape and an oasis in Uganda’s dry North East.  Mosaic of grassland, riverine forest and palms is home to large herds of resident wildlife and species found nowhere else in Uganda. </a:t>
            </a:r>
          </a:p>
          <a:p>
            <a:pPr marL="0" marR="0" lvl="0" indent="0">
              <a:lnSpc>
                <a:spcPct val="120000"/>
              </a:lnSpc>
              <a:spcBef>
                <a:spcPts val="0"/>
              </a:spcBef>
              <a:spcAft>
                <a:spcPts val="1200"/>
              </a:spcAft>
              <a:buNone/>
            </a:pPr>
            <a:r>
              <a:rPr lang="en-GB" sz="2000" b="1" dirty="0">
                <a:latin typeface="Source Sans Pro" panose="020B0503030403020204"/>
                <a:ea typeface="Calibri" charset="0"/>
                <a:cs typeface="Calibri" charset="0"/>
              </a:rPr>
              <a:t>Size: </a:t>
            </a:r>
            <a:r>
              <a:rPr lang="en-GB" sz="2000" dirty="0">
                <a:latin typeface="Source Sans Pro" panose="020B0503030403020204"/>
                <a:ea typeface="Calibri" charset="0"/>
                <a:cs typeface="Calibri" charset="0"/>
              </a:rPr>
              <a:t>1,442 Km</a:t>
            </a:r>
            <a:r>
              <a:rPr lang="en-GB" sz="2000" baseline="30000" dirty="0">
                <a:latin typeface="Source Sans Pro" panose="020B0503030403020204"/>
                <a:ea typeface="Calibri" charset="0"/>
                <a:cs typeface="Calibri" charset="0"/>
              </a:rPr>
              <a:t>2</a:t>
            </a:r>
            <a:endParaRPr lang="en-GB" sz="2000" dirty="0">
              <a:latin typeface="Source Sans Pro" panose="020B0503030403020204"/>
              <a:ea typeface="Calibri" charset="0"/>
              <a:cs typeface="Calibri" charset="0"/>
            </a:endParaRPr>
          </a:p>
          <a:p>
            <a:pPr marL="0" marR="0" lvl="0" indent="0">
              <a:lnSpc>
                <a:spcPct val="120000"/>
              </a:lnSpc>
              <a:spcBef>
                <a:spcPts val="0"/>
              </a:spcBef>
              <a:spcAft>
                <a:spcPts val="1200"/>
              </a:spcAft>
              <a:buNone/>
            </a:pPr>
            <a:r>
              <a:rPr lang="en-GB" sz="2000" b="1" dirty="0">
                <a:latin typeface="Source Sans Pro" panose="020B0503030403020204"/>
                <a:ea typeface="Calibri" charset="0"/>
                <a:cs typeface="Calibri" charset="0"/>
              </a:rPr>
              <a:t>Landscape and Habitat: </a:t>
            </a:r>
            <a:r>
              <a:rPr lang="en-GB" sz="2000" dirty="0">
                <a:latin typeface="Source Sans Pro" panose="020B0503030403020204"/>
                <a:ea typeface="Calibri" charset="0"/>
                <a:cs typeface="Calibri" charset="0"/>
              </a:rPr>
              <a:t>Varied dry habitat of East African Acacia savannah woodland, bush and forest of </a:t>
            </a:r>
            <a:r>
              <a:rPr lang="en-GB" sz="2000" dirty="0" err="1">
                <a:latin typeface="Source Sans Pro" panose="020B0503030403020204"/>
                <a:ea typeface="Calibri" charset="0"/>
                <a:cs typeface="Calibri" charset="0"/>
              </a:rPr>
              <a:t>Borassus</a:t>
            </a:r>
            <a:r>
              <a:rPr lang="en-GB" sz="2000" dirty="0">
                <a:latin typeface="Source Sans Pro" panose="020B0503030403020204"/>
                <a:ea typeface="Calibri" charset="0"/>
                <a:cs typeface="Calibri" charset="0"/>
              </a:rPr>
              <a:t> palm along river valleys, dry montane forest on mountain peaks.</a:t>
            </a:r>
          </a:p>
          <a:p>
            <a:pPr marL="0" marR="0" lvl="0" indent="0">
              <a:lnSpc>
                <a:spcPct val="120000"/>
              </a:lnSpc>
              <a:spcBef>
                <a:spcPts val="0"/>
              </a:spcBef>
              <a:spcAft>
                <a:spcPts val="1200"/>
              </a:spcAft>
              <a:buNone/>
            </a:pPr>
            <a:r>
              <a:rPr lang="en-GB" sz="2000" b="1" dirty="0">
                <a:latin typeface="Source Sans Pro" panose="020B0503030403020204"/>
                <a:ea typeface="Calibri" charset="0"/>
                <a:cs typeface="Calibri" charset="0"/>
              </a:rPr>
              <a:t>Wildlife: </a:t>
            </a:r>
            <a:r>
              <a:rPr lang="en-GB" sz="2000" dirty="0">
                <a:latin typeface="Source Sans Pro" panose="020B0503030403020204"/>
                <a:ea typeface="Calibri" charset="0"/>
                <a:cs typeface="Calibri" charset="0"/>
              </a:rPr>
              <a:t>80 species of mammal, 28 not found elsewhere in Uganda including cheetah, wild dog and greater kudu</a:t>
            </a:r>
            <a:r>
              <a:rPr lang="en-GB" sz="2000" b="1" dirty="0">
                <a:latin typeface="Source Sans Pro" panose="020B0503030403020204"/>
                <a:ea typeface="Calibri" charset="0"/>
                <a:cs typeface="Calibri" charset="0"/>
              </a:rPr>
              <a:t>. </a:t>
            </a:r>
            <a:r>
              <a:rPr lang="en-US" sz="2000" dirty="0">
                <a:latin typeface="Source Sans Pro" panose="020B0503030403020204"/>
                <a:ea typeface="Calibri" charset="0"/>
                <a:cs typeface="Calibri" charset="0"/>
              </a:rPr>
              <a:t>E</a:t>
            </a:r>
            <a:r>
              <a:rPr lang="en-US" sz="2000" dirty="0">
                <a:solidFill>
                  <a:srgbClr val="000000"/>
                </a:solidFill>
                <a:latin typeface="Source Sans Pro" panose="020B0503030403020204"/>
                <a:ea typeface="Calibri" charset="0"/>
                <a:cs typeface="Calibri" charset="0"/>
              </a:rPr>
              <a:t>lephant, buffalo, giraffe and zebra. 480 bird species.  </a:t>
            </a:r>
            <a:endParaRPr lang="en-GB" sz="2000" dirty="0">
              <a:latin typeface="Source Sans Pro" panose="020B0503030403020204"/>
              <a:ea typeface="Calibri" charset="0"/>
              <a:cs typeface="Calibri" charset="0"/>
            </a:endParaRPr>
          </a:p>
          <a:p>
            <a:pPr marL="0" marR="0" lvl="0" indent="0">
              <a:lnSpc>
                <a:spcPct val="120000"/>
              </a:lnSpc>
              <a:spcBef>
                <a:spcPts val="0"/>
              </a:spcBef>
              <a:spcAft>
                <a:spcPts val="1200"/>
              </a:spcAft>
              <a:buNone/>
            </a:pPr>
            <a:r>
              <a:rPr lang="en-GB" sz="2000" b="1" dirty="0">
                <a:latin typeface="Source Sans Pro" panose="020B0503030403020204"/>
                <a:ea typeface="Calibri" charset="0"/>
                <a:cs typeface="Calibri" charset="0"/>
              </a:rPr>
              <a:t>Infrastructure: </a:t>
            </a:r>
            <a:r>
              <a:rPr lang="en-US" sz="2000" dirty="0">
                <a:latin typeface="Source Sans Pro" panose="020B0503030403020204"/>
                <a:ea typeface="Calibri" charset="0"/>
                <a:cs typeface="Calibri" charset="0"/>
              </a:rPr>
              <a:t>Good road network in core landscape, new tracks planned. Airstrip near </a:t>
            </a:r>
            <a:r>
              <a:rPr lang="en-US" sz="2000" dirty="0" err="1">
                <a:latin typeface="Source Sans Pro" panose="020B0503030403020204"/>
                <a:ea typeface="Calibri" charset="0"/>
                <a:cs typeface="Calibri" charset="0"/>
              </a:rPr>
              <a:t>Apoka</a:t>
            </a:r>
            <a:r>
              <a:rPr lang="en-US" sz="2000" dirty="0">
                <a:latin typeface="Source Sans Pro" panose="020B0503030403020204"/>
                <a:ea typeface="Calibri" charset="0"/>
                <a:cs typeface="Calibri" charset="0"/>
              </a:rPr>
              <a:t>.</a:t>
            </a:r>
          </a:p>
          <a:p>
            <a:pPr marL="0" marR="0" lvl="0" indent="0">
              <a:lnSpc>
                <a:spcPct val="120000"/>
              </a:lnSpc>
              <a:spcBef>
                <a:spcPts val="0"/>
              </a:spcBef>
              <a:spcAft>
                <a:spcPts val="1200"/>
              </a:spcAft>
              <a:buNone/>
            </a:pPr>
            <a:r>
              <a:rPr lang="en-GB" sz="2000" b="1" dirty="0">
                <a:latin typeface="Source Sans Pro" panose="020B0503030403020204"/>
                <a:ea typeface="Calibri" charset="0"/>
                <a:cs typeface="Calibri" charset="0"/>
              </a:rPr>
              <a:t>Tourism:</a:t>
            </a:r>
            <a:r>
              <a:rPr lang="en-GB" sz="2000" dirty="0">
                <a:latin typeface="Source Sans Pro" panose="020B0503030403020204"/>
                <a:ea typeface="Calibri" charset="0"/>
                <a:cs typeface="Calibri" charset="0"/>
              </a:rPr>
              <a:t> Visitor numbers growing due to improved access.  One high-end lodge and one budget facility operate inside the park with several facilities outside.</a:t>
            </a:r>
          </a:p>
          <a:p>
            <a:pPr marL="0" marR="0" lvl="0" indent="0">
              <a:lnSpc>
                <a:spcPct val="120000"/>
              </a:lnSpc>
              <a:spcBef>
                <a:spcPts val="0"/>
              </a:spcBef>
              <a:spcAft>
                <a:spcPts val="1200"/>
              </a:spcAft>
              <a:buNone/>
            </a:pPr>
            <a:r>
              <a:rPr lang="en-GB" sz="2000" b="1" dirty="0">
                <a:latin typeface="Source Sans Pro" panose="020B0503030403020204"/>
                <a:ea typeface="Calibri" charset="0"/>
                <a:cs typeface="Calibri" charset="0"/>
              </a:rPr>
              <a:t>Access:</a:t>
            </a:r>
            <a:r>
              <a:rPr lang="en-US" sz="2000" dirty="0">
                <a:latin typeface="Source Sans Pro" panose="020B0503030403020204"/>
                <a:ea typeface="Calibri" charset="0"/>
                <a:cs typeface="Calibri" charset="0"/>
              </a:rPr>
              <a:t>  Improved road to Kampala via </a:t>
            </a:r>
            <a:r>
              <a:rPr lang="en-US" sz="2000" dirty="0" err="1">
                <a:latin typeface="Source Sans Pro" panose="020B0503030403020204"/>
                <a:ea typeface="Calibri" charset="0"/>
                <a:cs typeface="Calibri" charset="0"/>
              </a:rPr>
              <a:t>Kitgum</a:t>
            </a:r>
            <a:r>
              <a:rPr lang="en-US" sz="2000" dirty="0">
                <a:latin typeface="Source Sans Pro" panose="020B0503030403020204"/>
                <a:ea typeface="Calibri" charset="0"/>
                <a:cs typeface="Calibri" charset="0"/>
              </a:rPr>
              <a:t> ~8-10 hours. Airstrip.</a:t>
            </a:r>
            <a:r>
              <a:rPr lang="en-GB" sz="2000" b="1" dirty="0">
                <a:latin typeface="Source Sans Pro" panose="020B0503030403020204"/>
                <a:ea typeface="Calibri" charset="0"/>
                <a:cs typeface="Calibri" charset="0"/>
              </a:rPr>
              <a:t> </a:t>
            </a:r>
            <a:endParaRPr lang="en-GB" sz="2000" dirty="0">
              <a:latin typeface="Source Sans Pro" panose="020B0503030403020204"/>
              <a:ea typeface="Calibri" charset="0"/>
              <a:cs typeface="Calibri" charset="0"/>
            </a:endParaRPr>
          </a:p>
        </p:txBody>
      </p:sp>
    </p:spTree>
    <p:extLst>
      <p:ext uri="{BB962C8B-B14F-4D97-AF65-F5344CB8AC3E}">
        <p14:creationId xmlns:p14="http://schemas.microsoft.com/office/powerpoint/2010/main" val="4063386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6251" y="27517"/>
            <a:ext cx="8699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1886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4408" y="0"/>
            <a:ext cx="8463184" cy="6858000"/>
          </a:xfrm>
          <a:prstGeom prst="rect">
            <a:avLst/>
          </a:prstGeom>
        </p:spPr>
      </p:pic>
    </p:spTree>
    <p:extLst>
      <p:ext uri="{BB962C8B-B14F-4D97-AF65-F5344CB8AC3E}">
        <p14:creationId xmlns:p14="http://schemas.microsoft.com/office/powerpoint/2010/main" val="3484499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p:cNvSpPr txBox="1">
            <a:spLocks/>
          </p:cNvSpPr>
          <p:nvPr/>
        </p:nvSpPr>
        <p:spPr>
          <a:xfrm>
            <a:off x="623134" y="1454045"/>
            <a:ext cx="5290625" cy="5139955"/>
          </a:xfrm>
          <a:prstGeom prst="rect">
            <a:avLst/>
          </a:prstGeom>
        </p:spPr>
        <p:txBody>
          <a:bodyP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US" sz="4000" b="1" dirty="0">
                <a:solidFill>
                  <a:schemeClr val="bg1"/>
                </a:solidFill>
                <a:latin typeface="Source Sans Pro" panose="020B0503030403020204"/>
              </a:rPr>
              <a:t>Category 2 </a:t>
            </a:r>
            <a:br>
              <a:rPr lang="en-US" sz="4000" b="1" dirty="0">
                <a:solidFill>
                  <a:schemeClr val="bg1"/>
                </a:solidFill>
                <a:latin typeface="Source Sans Pro" panose="020B0503030403020204"/>
              </a:rPr>
            </a:br>
            <a:br>
              <a:rPr lang="en-US" sz="4000" b="1" dirty="0">
                <a:solidFill>
                  <a:schemeClr val="bg1"/>
                </a:solidFill>
                <a:latin typeface="Source Sans Pro" panose="020B0503030403020204"/>
              </a:rPr>
            </a:br>
            <a:r>
              <a:rPr lang="en-US" sz="4000" b="1" dirty="0">
                <a:solidFill>
                  <a:schemeClr val="bg1"/>
                </a:solidFill>
                <a:latin typeface="Source Sans Pro" panose="020B0503030403020204"/>
              </a:rPr>
              <a:t>Potential Public Private Partnerships</a:t>
            </a:r>
          </a:p>
        </p:txBody>
      </p:sp>
    </p:spTree>
    <p:extLst>
      <p:ext uri="{BB962C8B-B14F-4D97-AF65-F5344CB8AC3E}">
        <p14:creationId xmlns:p14="http://schemas.microsoft.com/office/powerpoint/2010/main" val="40387248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2646" b="6228"/>
          <a:stretch/>
        </p:blipFill>
        <p:spPr>
          <a:xfrm>
            <a:off x="644938" y="0"/>
            <a:ext cx="10891882" cy="6858000"/>
          </a:xfrm>
          <a:prstGeom prst="rect">
            <a:avLst/>
          </a:prstGeom>
        </p:spPr>
      </p:pic>
    </p:spTree>
    <p:extLst>
      <p:ext uri="{BB962C8B-B14F-4D97-AF65-F5344CB8AC3E}">
        <p14:creationId xmlns:p14="http://schemas.microsoft.com/office/powerpoint/2010/main" val="2671745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57" t="13128" b="11828"/>
          <a:stretch/>
        </p:blipFill>
        <p:spPr>
          <a:xfrm>
            <a:off x="-88992" y="422031"/>
            <a:ext cx="12280992" cy="6217920"/>
          </a:xfrm>
          <a:prstGeom prst="rect">
            <a:avLst/>
          </a:prstGeom>
        </p:spPr>
      </p:pic>
    </p:spTree>
    <p:extLst>
      <p:ext uri="{BB962C8B-B14F-4D97-AF65-F5344CB8AC3E}">
        <p14:creationId xmlns:p14="http://schemas.microsoft.com/office/powerpoint/2010/main" val="38176667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687987" y="1873771"/>
            <a:ext cx="5261547" cy="3785652"/>
          </a:xfrm>
          <a:prstGeom prst="rect">
            <a:avLst/>
          </a:prstGeom>
          <a:noFill/>
        </p:spPr>
        <p:txBody>
          <a:bodyPr wrap="square" rtlCol="0">
            <a:spAutoFit/>
          </a:bodyPr>
          <a:lstStyle/>
          <a:p>
            <a:pPr marL="285750" lvl="0" indent="-285750">
              <a:buFont typeface="Arial" panose="020B0604020202020204" pitchFamily="34" charset="0"/>
              <a:buChar char="•"/>
            </a:pPr>
            <a:r>
              <a:rPr lang="en-US" sz="3000" dirty="0">
                <a:latin typeface="Source Sans Pro"/>
              </a:rPr>
              <a:t>Public tendering process by UWA 15 May 2018</a:t>
            </a:r>
          </a:p>
          <a:p>
            <a:pPr marL="285750" lvl="0" indent="-285750">
              <a:buFont typeface="Arial" panose="020B0604020202020204" pitchFamily="34" charset="0"/>
              <a:buChar char="•"/>
            </a:pPr>
            <a:r>
              <a:rPr lang="en-US" sz="3000" dirty="0">
                <a:latin typeface="Source Sans Pro"/>
              </a:rPr>
              <a:t>Placement of a full time Tourism Advisor</a:t>
            </a:r>
          </a:p>
          <a:p>
            <a:pPr marL="285750" lvl="0" indent="-285750">
              <a:buFont typeface="Arial" panose="020B0604020202020204" pitchFamily="34" charset="0"/>
              <a:buChar char="•"/>
            </a:pPr>
            <a:r>
              <a:rPr lang="en-US" sz="3000" dirty="0">
                <a:latin typeface="Source Sans Pro"/>
              </a:rPr>
              <a:t>Updating tourism plans</a:t>
            </a:r>
          </a:p>
          <a:p>
            <a:pPr marL="285750" lvl="0" indent="-285750">
              <a:buFont typeface="Arial" panose="020B0604020202020204" pitchFamily="34" charset="0"/>
              <a:buChar char="•"/>
            </a:pPr>
            <a:r>
              <a:rPr lang="en-US" sz="3000" dirty="0">
                <a:latin typeface="Source Sans Pro"/>
              </a:rPr>
              <a:t>Identification of other sites</a:t>
            </a:r>
          </a:p>
          <a:p>
            <a:pPr marL="285750" lvl="0" indent="-285750">
              <a:buFont typeface="Arial" panose="020B0604020202020204" pitchFamily="34" charset="0"/>
              <a:buChar char="•"/>
            </a:pPr>
            <a:r>
              <a:rPr lang="en-US" sz="3000" dirty="0">
                <a:latin typeface="Source Sans Pro"/>
              </a:rPr>
              <a:t>Feasibility assessment of PPPs</a:t>
            </a:r>
          </a:p>
          <a:p>
            <a:pPr marL="285750" lvl="0" indent="-285750">
              <a:buFont typeface="Arial" panose="020B0604020202020204" pitchFamily="34" charset="0"/>
              <a:buChar char="•"/>
            </a:pPr>
            <a:endParaRPr lang="en-US" sz="3000" dirty="0"/>
          </a:p>
        </p:txBody>
      </p:sp>
      <p:sp>
        <p:nvSpPr>
          <p:cNvPr id="5" name="TextBox 4"/>
          <p:cNvSpPr txBox="1"/>
          <p:nvPr/>
        </p:nvSpPr>
        <p:spPr>
          <a:xfrm>
            <a:off x="364039" y="307470"/>
            <a:ext cx="4527030" cy="615553"/>
          </a:xfrm>
          <a:prstGeom prst="rect">
            <a:avLst/>
          </a:prstGeom>
          <a:noFill/>
        </p:spPr>
        <p:txBody>
          <a:bodyPr wrap="square" rtlCol="0">
            <a:spAutoFit/>
          </a:bodyPr>
          <a:lstStyle/>
          <a:p>
            <a:r>
              <a:rPr lang="en-US" sz="3400" b="1" dirty="0">
                <a:latin typeface="Source Sans Pro" panose="020B0503030403020204"/>
              </a:rPr>
              <a:t>Next Steps</a:t>
            </a:r>
          </a:p>
        </p:txBody>
      </p:sp>
      <p:pic>
        <p:nvPicPr>
          <p:cNvPr id="7" name="Picture 6"/>
          <p:cNvPicPr>
            <a:picLocks noChangeAspect="1"/>
          </p:cNvPicPr>
          <p:nvPr/>
        </p:nvPicPr>
        <p:blipFill rotWithShape="1">
          <a:blip r:embed="rId3"/>
          <a:srcRect l="43578" r="5045"/>
          <a:stretch/>
        </p:blipFill>
        <p:spPr>
          <a:xfrm>
            <a:off x="7008000" y="0"/>
            <a:ext cx="5184000" cy="6858000"/>
          </a:xfrm>
          <a:prstGeom prst="rect">
            <a:avLst/>
          </a:prstGeom>
        </p:spPr>
      </p:pic>
    </p:spTree>
    <p:extLst>
      <p:ext uri="{BB962C8B-B14F-4D97-AF65-F5344CB8AC3E}">
        <p14:creationId xmlns:p14="http://schemas.microsoft.com/office/powerpoint/2010/main" val="36970365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4699" b="17831"/>
          <a:stretch/>
        </p:blipFill>
        <p:spPr>
          <a:xfrm>
            <a:off x="0" y="274320"/>
            <a:ext cx="12268469" cy="6675120"/>
          </a:xfrm>
          <a:prstGeom prst="rect">
            <a:avLst/>
          </a:prstGeom>
        </p:spPr>
      </p:pic>
      <p:pic>
        <p:nvPicPr>
          <p:cNvPr id="4" name="Picture 3"/>
          <p:cNvPicPr>
            <a:picLocks noChangeAspect="1"/>
          </p:cNvPicPr>
          <p:nvPr/>
        </p:nvPicPr>
        <p:blipFill>
          <a:blip r:embed="rId4"/>
          <a:stretch>
            <a:fillRect/>
          </a:stretch>
        </p:blipFill>
        <p:spPr>
          <a:xfrm>
            <a:off x="528" y="-297"/>
            <a:ext cx="12192000" cy="1549551"/>
          </a:xfrm>
          <a:prstGeom prst="rect">
            <a:avLst/>
          </a:prstGeom>
        </p:spPr>
      </p:pic>
    </p:spTree>
    <p:extLst>
      <p:ext uri="{BB962C8B-B14F-4D97-AF65-F5344CB8AC3E}">
        <p14:creationId xmlns:p14="http://schemas.microsoft.com/office/powerpoint/2010/main" val="2341754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44" y="-23157"/>
            <a:ext cx="12426331" cy="7008157"/>
          </a:xfrm>
          <a:prstGeom prst="rect">
            <a:avLst/>
          </a:prstGeom>
        </p:spPr>
      </p:pic>
    </p:spTree>
    <p:extLst>
      <p:ext uri="{BB962C8B-B14F-4D97-AF65-F5344CB8AC3E}">
        <p14:creationId xmlns:p14="http://schemas.microsoft.com/office/powerpoint/2010/main" val="3300064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122047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Arrow: Down 4"/>
          <p:cNvSpPr/>
          <p:nvPr/>
        </p:nvSpPr>
        <p:spPr>
          <a:xfrm>
            <a:off x="3860801" y="2819400"/>
            <a:ext cx="4431417" cy="3892467"/>
          </a:xfrm>
          <a:prstGeom prst="downArrow">
            <a:avLst/>
          </a:prstGeom>
          <a:solidFill>
            <a:srgbClr val="C5494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TextBox 3"/>
          <p:cNvSpPr txBox="1"/>
          <p:nvPr/>
        </p:nvSpPr>
        <p:spPr>
          <a:xfrm>
            <a:off x="12700" y="309523"/>
            <a:ext cx="12192000" cy="2062103"/>
          </a:xfrm>
          <a:prstGeom prst="rect">
            <a:avLst/>
          </a:prstGeom>
          <a:noFill/>
        </p:spPr>
        <p:txBody>
          <a:bodyPr wrap="square" rtlCol="0">
            <a:spAutoFit/>
          </a:bodyPr>
          <a:lstStyle/>
          <a:p>
            <a:pPr algn="ctr"/>
            <a:r>
              <a:rPr lang="en-US" sz="12800" dirty="0">
                <a:latin typeface="Myriad Pro" panose="020B0503030403020204" pitchFamily="34" charset="0"/>
              </a:rPr>
              <a:t>$1.7 Billion</a:t>
            </a:r>
          </a:p>
        </p:txBody>
      </p:sp>
    </p:spTree>
    <p:extLst>
      <p:ext uri="{BB962C8B-B14F-4D97-AF65-F5344CB8AC3E}">
        <p14:creationId xmlns:p14="http://schemas.microsoft.com/office/powerpoint/2010/main" val="62163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onS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99" y="-25400"/>
            <a:ext cx="12417777" cy="6985000"/>
          </a:xfrm>
          <a:prstGeom prst="rect">
            <a:avLst/>
          </a:prstGeom>
        </p:spPr>
      </p:pic>
    </p:spTree>
    <p:extLst>
      <p:ext uri="{BB962C8B-B14F-4D97-AF65-F5344CB8AC3E}">
        <p14:creationId xmlns:p14="http://schemas.microsoft.com/office/powerpoint/2010/main" val="1162434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uis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523"/>
            <a:ext cx="12395200" cy="6972300"/>
          </a:xfrm>
          <a:prstGeom prst="rect">
            <a:avLst/>
          </a:prstGeom>
        </p:spPr>
      </p:pic>
      <p:pic>
        <p:nvPicPr>
          <p:cNvPr id="3" name="Picture 2" descr="vehic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4299"/>
            <a:ext cx="12395200" cy="6972300"/>
          </a:xfrm>
          <a:prstGeom prst="rect">
            <a:avLst/>
          </a:prstGeom>
        </p:spPr>
      </p:pic>
      <p:pic>
        <p:nvPicPr>
          <p:cNvPr id="5" name="Picture 4" descr="old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4299"/>
            <a:ext cx="12569024" cy="7070076"/>
          </a:xfrm>
          <a:prstGeom prst="rect">
            <a:avLst/>
          </a:prstGeom>
        </p:spPr>
      </p:pic>
      <p:pic>
        <p:nvPicPr>
          <p:cNvPr id="4" name="Picture 3" descr="stick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8400" y="2743971"/>
            <a:ext cx="1320800" cy="1701029"/>
          </a:xfrm>
          <a:prstGeom prst="rect">
            <a:avLst/>
          </a:prstGeom>
        </p:spPr>
      </p:pic>
    </p:spTree>
    <p:extLst>
      <p:ext uri="{BB962C8B-B14F-4D97-AF65-F5344CB8AC3E}">
        <p14:creationId xmlns:p14="http://schemas.microsoft.com/office/powerpoint/2010/main" val="1663605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12700"/>
            <a:ext cx="6604000" cy="6858000"/>
          </a:xfrm>
          <a:prstGeom prst="rect">
            <a:avLst/>
          </a:prstGeom>
          <a:gradFill flip="none" rotWithShape="1">
            <a:gsLst>
              <a:gs pos="0">
                <a:schemeClr val="bg1">
                  <a:alpha val="80000"/>
                </a:schemeClr>
              </a:gs>
              <a:gs pos="31509">
                <a:srgbClr val="FFFFFF">
                  <a:alpha val="70000"/>
                </a:srgbClr>
              </a:gs>
              <a:gs pos="64700">
                <a:srgbClr val="FFFFFF">
                  <a:alpha val="60000"/>
                </a:srgbClr>
              </a:gs>
              <a:gs pos="100000">
                <a:schemeClr val="bg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11" name="Group 10"/>
          <p:cNvGrpSpPr/>
          <p:nvPr/>
        </p:nvGrpSpPr>
        <p:grpSpPr>
          <a:xfrm>
            <a:off x="943314" y="602671"/>
            <a:ext cx="13965334" cy="5843551"/>
            <a:chOff x="636057" y="470465"/>
            <a:chExt cx="10474001" cy="4382663"/>
          </a:xfrm>
        </p:grpSpPr>
        <p:sp>
          <p:nvSpPr>
            <p:cNvPr id="12" name="Oval 11"/>
            <p:cNvSpPr/>
            <p:nvPr/>
          </p:nvSpPr>
          <p:spPr>
            <a:xfrm>
              <a:off x="2942926" y="2173181"/>
              <a:ext cx="152400" cy="152400"/>
            </a:xfrm>
            <a:prstGeom prst="ellipse">
              <a:avLst/>
            </a:prstGeom>
            <a:solidFill>
              <a:srgbClr val="7B7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Oval 12"/>
            <p:cNvSpPr/>
            <p:nvPr/>
          </p:nvSpPr>
          <p:spPr>
            <a:xfrm>
              <a:off x="2719087" y="2634094"/>
              <a:ext cx="152400" cy="152400"/>
            </a:xfrm>
            <a:prstGeom prst="ellipse">
              <a:avLst/>
            </a:prstGeom>
            <a:solidFill>
              <a:srgbClr val="7B7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Oval 13"/>
            <p:cNvSpPr/>
            <p:nvPr/>
          </p:nvSpPr>
          <p:spPr>
            <a:xfrm>
              <a:off x="3019126" y="2471198"/>
              <a:ext cx="152400" cy="152400"/>
            </a:xfrm>
            <a:prstGeom prst="ellipse">
              <a:avLst/>
            </a:prstGeom>
            <a:solidFill>
              <a:srgbClr val="7B7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Oval 14"/>
            <p:cNvSpPr/>
            <p:nvPr/>
          </p:nvSpPr>
          <p:spPr>
            <a:xfrm>
              <a:off x="3204864" y="2435118"/>
              <a:ext cx="152400" cy="152400"/>
            </a:xfrm>
            <a:prstGeom prst="ellipse">
              <a:avLst/>
            </a:prstGeom>
            <a:solidFill>
              <a:srgbClr val="7B7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Oval 15"/>
            <p:cNvSpPr/>
            <p:nvPr/>
          </p:nvSpPr>
          <p:spPr>
            <a:xfrm>
              <a:off x="4322342" y="1854712"/>
              <a:ext cx="152400" cy="152400"/>
            </a:xfrm>
            <a:prstGeom prst="ellipse">
              <a:avLst/>
            </a:prstGeom>
            <a:solidFill>
              <a:srgbClr val="7B7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Oval 16"/>
            <p:cNvSpPr/>
            <p:nvPr/>
          </p:nvSpPr>
          <p:spPr>
            <a:xfrm>
              <a:off x="2866726" y="2096981"/>
              <a:ext cx="152400" cy="152400"/>
            </a:xfrm>
            <a:prstGeom prst="ellipse">
              <a:avLst/>
            </a:prstGeom>
            <a:solidFill>
              <a:srgbClr val="7B7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Oval 17"/>
            <p:cNvSpPr/>
            <p:nvPr/>
          </p:nvSpPr>
          <p:spPr>
            <a:xfrm>
              <a:off x="4233564" y="1535006"/>
              <a:ext cx="152400" cy="152400"/>
            </a:xfrm>
            <a:prstGeom prst="ellipse">
              <a:avLst/>
            </a:prstGeom>
            <a:solidFill>
              <a:srgbClr val="7B7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9" name="Oval 18"/>
            <p:cNvSpPr/>
            <p:nvPr/>
          </p:nvSpPr>
          <p:spPr>
            <a:xfrm>
              <a:off x="4881264" y="1682643"/>
              <a:ext cx="152400" cy="152400"/>
            </a:xfrm>
            <a:prstGeom prst="ellipse">
              <a:avLst/>
            </a:prstGeom>
            <a:solidFill>
              <a:srgbClr val="C549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Oval 19"/>
            <p:cNvSpPr/>
            <p:nvPr/>
          </p:nvSpPr>
          <p:spPr>
            <a:xfrm>
              <a:off x="4424064" y="1463568"/>
              <a:ext cx="152400" cy="152400"/>
            </a:xfrm>
            <a:prstGeom prst="ellipse">
              <a:avLst/>
            </a:prstGeom>
            <a:solidFill>
              <a:srgbClr val="7B7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Oval 20"/>
            <p:cNvSpPr/>
            <p:nvPr/>
          </p:nvSpPr>
          <p:spPr>
            <a:xfrm>
              <a:off x="4428826" y="2401781"/>
              <a:ext cx="152400" cy="152400"/>
            </a:xfrm>
            <a:prstGeom prst="ellipse">
              <a:avLst/>
            </a:prstGeom>
            <a:solidFill>
              <a:srgbClr val="7B7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2" name="Oval 21"/>
            <p:cNvSpPr/>
            <p:nvPr/>
          </p:nvSpPr>
          <p:spPr>
            <a:xfrm>
              <a:off x="4640757" y="2486456"/>
              <a:ext cx="152400" cy="152400"/>
            </a:xfrm>
            <a:prstGeom prst="ellipse">
              <a:avLst/>
            </a:prstGeom>
            <a:solidFill>
              <a:srgbClr val="7B7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3" name="Oval 22"/>
            <p:cNvSpPr/>
            <p:nvPr/>
          </p:nvSpPr>
          <p:spPr>
            <a:xfrm>
              <a:off x="4776488" y="2548368"/>
              <a:ext cx="152400" cy="152400"/>
            </a:xfrm>
            <a:prstGeom prst="ellipse">
              <a:avLst/>
            </a:prstGeom>
            <a:solidFill>
              <a:srgbClr val="7B7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4" name="Oval 23"/>
            <p:cNvSpPr/>
            <p:nvPr/>
          </p:nvSpPr>
          <p:spPr>
            <a:xfrm>
              <a:off x="4852687" y="2205468"/>
              <a:ext cx="152400" cy="152400"/>
            </a:xfrm>
            <a:prstGeom prst="ellipse">
              <a:avLst/>
            </a:prstGeom>
            <a:solidFill>
              <a:srgbClr val="7B7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5" name="Oval 24"/>
            <p:cNvSpPr/>
            <p:nvPr/>
          </p:nvSpPr>
          <p:spPr>
            <a:xfrm>
              <a:off x="4807445" y="2300718"/>
              <a:ext cx="152400" cy="152400"/>
            </a:xfrm>
            <a:prstGeom prst="ellipse">
              <a:avLst/>
            </a:prstGeom>
            <a:solidFill>
              <a:srgbClr val="7B7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6" name="Oval 25"/>
            <p:cNvSpPr/>
            <p:nvPr/>
          </p:nvSpPr>
          <p:spPr>
            <a:xfrm>
              <a:off x="4733625" y="1151100"/>
              <a:ext cx="152400" cy="152400"/>
            </a:xfrm>
            <a:prstGeom prst="ellipse">
              <a:avLst/>
            </a:prstGeom>
            <a:solidFill>
              <a:srgbClr val="7B7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7" name="Oval 26"/>
            <p:cNvSpPr/>
            <p:nvPr/>
          </p:nvSpPr>
          <p:spPr>
            <a:xfrm>
              <a:off x="5186064" y="1227300"/>
              <a:ext cx="152400" cy="152400"/>
            </a:xfrm>
            <a:prstGeom prst="ellipse">
              <a:avLst/>
            </a:prstGeom>
            <a:solidFill>
              <a:srgbClr val="7B7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8" name="Oval 27"/>
            <p:cNvSpPr/>
            <p:nvPr/>
          </p:nvSpPr>
          <p:spPr>
            <a:xfrm>
              <a:off x="5333700" y="1258781"/>
              <a:ext cx="152400" cy="152400"/>
            </a:xfrm>
            <a:prstGeom prst="ellipse">
              <a:avLst/>
            </a:prstGeom>
            <a:solidFill>
              <a:srgbClr val="7B7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9" name="Oval 28"/>
            <p:cNvSpPr/>
            <p:nvPr/>
          </p:nvSpPr>
          <p:spPr>
            <a:xfrm>
              <a:off x="5813522" y="1615968"/>
              <a:ext cx="152400" cy="152400"/>
            </a:xfrm>
            <a:prstGeom prst="ellipse">
              <a:avLst/>
            </a:prstGeom>
            <a:solidFill>
              <a:srgbClr val="7B7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0" name="Oval 29"/>
            <p:cNvSpPr/>
            <p:nvPr/>
          </p:nvSpPr>
          <p:spPr>
            <a:xfrm>
              <a:off x="5813522" y="1258781"/>
              <a:ext cx="152400" cy="152400"/>
            </a:xfrm>
            <a:prstGeom prst="ellipse">
              <a:avLst/>
            </a:prstGeom>
            <a:solidFill>
              <a:srgbClr val="7B7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1" name="Oval 30"/>
            <p:cNvSpPr/>
            <p:nvPr/>
          </p:nvSpPr>
          <p:spPr>
            <a:xfrm>
              <a:off x="6062364" y="1544530"/>
              <a:ext cx="152400" cy="152400"/>
            </a:xfrm>
            <a:prstGeom prst="ellipse">
              <a:avLst/>
            </a:prstGeom>
            <a:solidFill>
              <a:srgbClr val="7B7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2" name="Oval 31"/>
            <p:cNvSpPr/>
            <p:nvPr/>
          </p:nvSpPr>
          <p:spPr>
            <a:xfrm>
              <a:off x="5033664" y="1119619"/>
              <a:ext cx="152400" cy="152400"/>
            </a:xfrm>
            <a:prstGeom prst="ellipse">
              <a:avLst/>
            </a:prstGeom>
            <a:solidFill>
              <a:srgbClr val="C549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3" name="Oval 32"/>
            <p:cNvSpPr/>
            <p:nvPr/>
          </p:nvSpPr>
          <p:spPr>
            <a:xfrm>
              <a:off x="6445742" y="1182581"/>
              <a:ext cx="152400" cy="152400"/>
            </a:xfrm>
            <a:prstGeom prst="ellipse">
              <a:avLst/>
            </a:prstGeom>
            <a:solidFill>
              <a:srgbClr val="7B7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4" name="Oval 33"/>
            <p:cNvSpPr/>
            <p:nvPr/>
          </p:nvSpPr>
          <p:spPr>
            <a:xfrm>
              <a:off x="6597548" y="1544530"/>
              <a:ext cx="152400" cy="152400"/>
            </a:xfrm>
            <a:prstGeom prst="ellipse">
              <a:avLst/>
            </a:prstGeom>
            <a:solidFill>
              <a:srgbClr val="7B7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5" name="Oval 34"/>
            <p:cNvSpPr/>
            <p:nvPr/>
          </p:nvSpPr>
          <p:spPr>
            <a:xfrm>
              <a:off x="5093788" y="1262494"/>
              <a:ext cx="152400" cy="152400"/>
            </a:xfrm>
            <a:prstGeom prst="ellipse">
              <a:avLst/>
            </a:prstGeom>
            <a:solidFill>
              <a:srgbClr val="C549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6" name="Oval 35"/>
            <p:cNvSpPr/>
            <p:nvPr/>
          </p:nvSpPr>
          <p:spPr>
            <a:xfrm>
              <a:off x="4971154" y="1301642"/>
              <a:ext cx="152400" cy="152400"/>
            </a:xfrm>
            <a:prstGeom prst="ellipse">
              <a:avLst/>
            </a:prstGeom>
            <a:solidFill>
              <a:srgbClr val="C549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7" name="Oval 36"/>
            <p:cNvSpPr/>
            <p:nvPr/>
          </p:nvSpPr>
          <p:spPr>
            <a:xfrm>
              <a:off x="5071764" y="1557768"/>
              <a:ext cx="152400" cy="152400"/>
            </a:xfrm>
            <a:prstGeom prst="ellipse">
              <a:avLst/>
            </a:prstGeom>
            <a:solidFill>
              <a:srgbClr val="C549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8" name="Oval 37"/>
            <p:cNvSpPr/>
            <p:nvPr/>
          </p:nvSpPr>
          <p:spPr>
            <a:xfrm>
              <a:off x="5425975" y="1157316"/>
              <a:ext cx="152400" cy="152400"/>
            </a:xfrm>
            <a:prstGeom prst="ellipse">
              <a:avLst/>
            </a:prstGeom>
            <a:solidFill>
              <a:srgbClr val="C549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9" name="Oval 38"/>
            <p:cNvSpPr/>
            <p:nvPr/>
          </p:nvSpPr>
          <p:spPr>
            <a:xfrm>
              <a:off x="5262264" y="496781"/>
              <a:ext cx="152400" cy="152400"/>
            </a:xfrm>
            <a:prstGeom prst="ellipse">
              <a:avLst/>
            </a:prstGeom>
            <a:solidFill>
              <a:srgbClr val="C549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0" name="Oval 39"/>
            <p:cNvSpPr/>
            <p:nvPr/>
          </p:nvSpPr>
          <p:spPr>
            <a:xfrm>
              <a:off x="5425973" y="733452"/>
              <a:ext cx="152400" cy="152400"/>
            </a:xfrm>
            <a:prstGeom prst="ellipse">
              <a:avLst/>
            </a:prstGeom>
            <a:solidFill>
              <a:srgbClr val="C549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1" name="Oval 40"/>
            <p:cNvSpPr/>
            <p:nvPr/>
          </p:nvSpPr>
          <p:spPr>
            <a:xfrm>
              <a:off x="5620933" y="1262494"/>
              <a:ext cx="152400" cy="152400"/>
            </a:xfrm>
            <a:prstGeom prst="ellipse">
              <a:avLst/>
            </a:prstGeom>
            <a:solidFill>
              <a:srgbClr val="C549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2" name="Oval 41"/>
            <p:cNvSpPr/>
            <p:nvPr/>
          </p:nvSpPr>
          <p:spPr>
            <a:xfrm>
              <a:off x="5246188" y="1414894"/>
              <a:ext cx="152400" cy="152400"/>
            </a:xfrm>
            <a:prstGeom prst="ellipse">
              <a:avLst/>
            </a:prstGeom>
            <a:solidFill>
              <a:srgbClr val="C549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3" name="Oval 42"/>
            <p:cNvSpPr/>
            <p:nvPr/>
          </p:nvSpPr>
          <p:spPr>
            <a:xfrm>
              <a:off x="5768869" y="1138263"/>
              <a:ext cx="152400" cy="152400"/>
            </a:xfrm>
            <a:prstGeom prst="ellipse">
              <a:avLst/>
            </a:prstGeom>
            <a:solidFill>
              <a:srgbClr val="C549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4" name="Oval 43"/>
            <p:cNvSpPr/>
            <p:nvPr/>
          </p:nvSpPr>
          <p:spPr>
            <a:xfrm>
              <a:off x="5901036" y="1062468"/>
              <a:ext cx="152400" cy="152400"/>
            </a:xfrm>
            <a:prstGeom prst="ellipse">
              <a:avLst/>
            </a:prstGeom>
            <a:solidFill>
              <a:srgbClr val="C549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5" name="Oval 44"/>
            <p:cNvSpPr/>
            <p:nvPr/>
          </p:nvSpPr>
          <p:spPr>
            <a:xfrm>
              <a:off x="6048672" y="1186294"/>
              <a:ext cx="152400" cy="152400"/>
            </a:xfrm>
            <a:prstGeom prst="ellipse">
              <a:avLst/>
            </a:prstGeom>
            <a:solidFill>
              <a:srgbClr val="C549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6" name="Oval 45"/>
            <p:cNvSpPr/>
            <p:nvPr/>
          </p:nvSpPr>
          <p:spPr>
            <a:xfrm>
              <a:off x="6339180" y="1186294"/>
              <a:ext cx="152400" cy="152400"/>
            </a:xfrm>
            <a:prstGeom prst="ellipse">
              <a:avLst/>
            </a:prstGeom>
            <a:solidFill>
              <a:srgbClr val="C549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7" name="Oval 46"/>
            <p:cNvSpPr/>
            <p:nvPr/>
          </p:nvSpPr>
          <p:spPr>
            <a:xfrm>
              <a:off x="6224288" y="1074900"/>
              <a:ext cx="152400" cy="152400"/>
            </a:xfrm>
            <a:prstGeom prst="ellipse">
              <a:avLst/>
            </a:prstGeom>
            <a:solidFill>
              <a:srgbClr val="C549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8" name="Oval 47"/>
            <p:cNvSpPr/>
            <p:nvPr/>
          </p:nvSpPr>
          <p:spPr>
            <a:xfrm>
              <a:off x="6131121" y="1014843"/>
              <a:ext cx="152400" cy="152400"/>
            </a:xfrm>
            <a:prstGeom prst="ellipse">
              <a:avLst/>
            </a:prstGeom>
            <a:solidFill>
              <a:srgbClr val="C549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9" name="Oval 48"/>
            <p:cNvSpPr/>
            <p:nvPr/>
          </p:nvSpPr>
          <p:spPr>
            <a:xfrm>
              <a:off x="6095255" y="867206"/>
              <a:ext cx="152400" cy="152400"/>
            </a:xfrm>
            <a:prstGeom prst="ellipse">
              <a:avLst/>
            </a:prstGeom>
            <a:solidFill>
              <a:srgbClr val="C549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0" name="Oval 49"/>
            <p:cNvSpPr/>
            <p:nvPr/>
          </p:nvSpPr>
          <p:spPr>
            <a:xfrm>
              <a:off x="6071888" y="719569"/>
              <a:ext cx="152400" cy="152400"/>
            </a:xfrm>
            <a:prstGeom prst="ellipse">
              <a:avLst/>
            </a:prstGeom>
            <a:solidFill>
              <a:srgbClr val="C549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1" name="Oval 50"/>
            <p:cNvSpPr/>
            <p:nvPr/>
          </p:nvSpPr>
          <p:spPr>
            <a:xfrm>
              <a:off x="6221309" y="470465"/>
              <a:ext cx="152400" cy="152400"/>
            </a:xfrm>
            <a:prstGeom prst="ellipse">
              <a:avLst/>
            </a:prstGeom>
            <a:solidFill>
              <a:srgbClr val="C549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52" name="Straight Arrow Connector 51"/>
            <p:cNvCxnSpPr/>
            <p:nvPr/>
          </p:nvCxnSpPr>
          <p:spPr>
            <a:xfrm flipV="1">
              <a:off x="2795287" y="1334981"/>
              <a:ext cx="3954661" cy="1192724"/>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9377372" y="2327766"/>
              <a:ext cx="1732686" cy="438581"/>
            </a:xfrm>
            <a:prstGeom prst="rect">
              <a:avLst/>
            </a:prstGeom>
            <a:noFill/>
          </p:spPr>
          <p:txBody>
            <a:bodyPr wrap="none" rtlCol="0">
              <a:spAutoFit/>
            </a:bodyPr>
            <a:lstStyle/>
            <a:p>
              <a:r>
                <a:rPr lang="en-US" sz="3200" dirty="0">
                  <a:latin typeface="Myriad Pro" panose="020B0503030403020204" pitchFamily="34" charset="0"/>
                </a:rPr>
                <a:t>R</a:t>
              </a:r>
              <a:r>
                <a:rPr lang="en-US" sz="3200" baseline="30000" dirty="0">
                  <a:latin typeface="Myriad Pro" panose="020B0503030403020204" pitchFamily="34" charset="0"/>
                </a:rPr>
                <a:t>2</a:t>
              </a:r>
              <a:r>
                <a:rPr lang="en-US" sz="3200" dirty="0">
                  <a:latin typeface="Myriad Pro" panose="020B0503030403020204" pitchFamily="34" charset="0"/>
                </a:rPr>
                <a:t> = 0.43952</a:t>
              </a:r>
            </a:p>
          </p:txBody>
        </p:sp>
        <p:cxnSp>
          <p:nvCxnSpPr>
            <p:cNvPr id="54" name="Straight Connector 53"/>
            <p:cNvCxnSpPr/>
            <p:nvPr/>
          </p:nvCxnSpPr>
          <p:spPr>
            <a:xfrm flipV="1">
              <a:off x="2103672" y="571529"/>
              <a:ext cx="0" cy="34304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2090439" y="3998806"/>
              <a:ext cx="494083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6177574" y="4001981"/>
              <a:ext cx="1206100" cy="438581"/>
            </a:xfrm>
            <a:prstGeom prst="rect">
              <a:avLst/>
            </a:prstGeom>
            <a:noFill/>
          </p:spPr>
          <p:txBody>
            <a:bodyPr wrap="none" rtlCol="0">
              <a:spAutoFit/>
            </a:bodyPr>
            <a:lstStyle/>
            <a:p>
              <a:r>
                <a:rPr lang="en-US" sz="3200" b="1" dirty="0">
                  <a:latin typeface="Myriad Pro" panose="020B0503030403020204" pitchFamily="34" charset="0"/>
                </a:rPr>
                <a:t>$10,000</a:t>
              </a:r>
            </a:p>
          </p:txBody>
        </p:sp>
        <p:sp>
          <p:nvSpPr>
            <p:cNvPr id="57" name="TextBox 56"/>
            <p:cNvSpPr txBox="1"/>
            <p:nvPr/>
          </p:nvSpPr>
          <p:spPr>
            <a:xfrm>
              <a:off x="4942979" y="4007736"/>
              <a:ext cx="1040189" cy="438581"/>
            </a:xfrm>
            <a:prstGeom prst="rect">
              <a:avLst/>
            </a:prstGeom>
            <a:noFill/>
          </p:spPr>
          <p:txBody>
            <a:bodyPr wrap="none" rtlCol="0">
              <a:spAutoFit/>
            </a:bodyPr>
            <a:lstStyle/>
            <a:p>
              <a:r>
                <a:rPr lang="en-US" sz="3200" b="1" dirty="0">
                  <a:latin typeface="Myriad Pro" panose="020B0503030403020204" pitchFamily="34" charset="0"/>
                </a:rPr>
                <a:t>$1,000</a:t>
              </a:r>
            </a:p>
          </p:txBody>
        </p:sp>
        <p:sp>
          <p:nvSpPr>
            <p:cNvPr id="58" name="TextBox 57"/>
            <p:cNvSpPr txBox="1"/>
            <p:nvPr/>
          </p:nvSpPr>
          <p:spPr>
            <a:xfrm>
              <a:off x="3915821" y="3998906"/>
              <a:ext cx="802143" cy="438581"/>
            </a:xfrm>
            <a:prstGeom prst="rect">
              <a:avLst/>
            </a:prstGeom>
            <a:noFill/>
          </p:spPr>
          <p:txBody>
            <a:bodyPr wrap="none" rtlCol="0">
              <a:spAutoFit/>
            </a:bodyPr>
            <a:lstStyle/>
            <a:p>
              <a:r>
                <a:rPr lang="en-US" sz="3200" b="1" dirty="0">
                  <a:latin typeface="Myriad Pro" panose="020B0503030403020204" pitchFamily="34" charset="0"/>
                </a:rPr>
                <a:t>$100</a:t>
              </a:r>
            </a:p>
          </p:txBody>
        </p:sp>
        <p:sp>
          <p:nvSpPr>
            <p:cNvPr id="59" name="TextBox 58"/>
            <p:cNvSpPr txBox="1"/>
            <p:nvPr/>
          </p:nvSpPr>
          <p:spPr>
            <a:xfrm>
              <a:off x="2850645" y="3998806"/>
              <a:ext cx="636232" cy="438581"/>
            </a:xfrm>
            <a:prstGeom prst="rect">
              <a:avLst/>
            </a:prstGeom>
            <a:noFill/>
          </p:spPr>
          <p:txBody>
            <a:bodyPr wrap="none" rtlCol="0">
              <a:spAutoFit/>
            </a:bodyPr>
            <a:lstStyle/>
            <a:p>
              <a:r>
                <a:rPr lang="en-US" sz="3200" b="1" dirty="0">
                  <a:latin typeface="Myriad Pro" panose="020B0503030403020204" pitchFamily="34" charset="0"/>
                </a:rPr>
                <a:t>$10</a:t>
              </a:r>
            </a:p>
          </p:txBody>
        </p:sp>
        <p:sp>
          <p:nvSpPr>
            <p:cNvPr id="60" name="TextBox 59"/>
            <p:cNvSpPr txBox="1"/>
            <p:nvPr/>
          </p:nvSpPr>
          <p:spPr>
            <a:xfrm>
              <a:off x="1870798" y="3991841"/>
              <a:ext cx="470321" cy="438581"/>
            </a:xfrm>
            <a:prstGeom prst="rect">
              <a:avLst/>
            </a:prstGeom>
            <a:noFill/>
          </p:spPr>
          <p:txBody>
            <a:bodyPr wrap="none" rtlCol="0">
              <a:spAutoFit/>
            </a:bodyPr>
            <a:lstStyle/>
            <a:p>
              <a:r>
                <a:rPr lang="en-US" sz="3200" b="1" dirty="0">
                  <a:latin typeface="Myriad Pro" panose="020B0503030403020204" pitchFamily="34" charset="0"/>
                </a:rPr>
                <a:t>$1</a:t>
              </a:r>
            </a:p>
          </p:txBody>
        </p:sp>
        <p:sp>
          <p:nvSpPr>
            <p:cNvPr id="61" name="TextBox 60"/>
            <p:cNvSpPr txBox="1"/>
            <p:nvPr/>
          </p:nvSpPr>
          <p:spPr>
            <a:xfrm>
              <a:off x="1389807" y="3682576"/>
              <a:ext cx="713866" cy="438581"/>
            </a:xfrm>
            <a:prstGeom prst="rect">
              <a:avLst/>
            </a:prstGeom>
            <a:noFill/>
          </p:spPr>
          <p:txBody>
            <a:bodyPr wrap="square" rtlCol="0">
              <a:spAutoFit/>
            </a:bodyPr>
            <a:lstStyle/>
            <a:p>
              <a:pPr algn="r"/>
              <a:r>
                <a:rPr lang="en-US" sz="3200" b="1" dirty="0">
                  <a:latin typeface="Myriad Pro" panose="020B0503030403020204" pitchFamily="34" charset="0"/>
                </a:rPr>
                <a:t>1%</a:t>
              </a:r>
            </a:p>
          </p:txBody>
        </p:sp>
        <p:sp>
          <p:nvSpPr>
            <p:cNvPr id="62" name="TextBox 61"/>
            <p:cNvSpPr txBox="1"/>
            <p:nvPr/>
          </p:nvSpPr>
          <p:spPr>
            <a:xfrm>
              <a:off x="1188219" y="2351538"/>
              <a:ext cx="911745" cy="438581"/>
            </a:xfrm>
            <a:prstGeom prst="rect">
              <a:avLst/>
            </a:prstGeom>
            <a:noFill/>
          </p:spPr>
          <p:txBody>
            <a:bodyPr wrap="square" rtlCol="0">
              <a:spAutoFit/>
            </a:bodyPr>
            <a:lstStyle/>
            <a:p>
              <a:pPr algn="r"/>
              <a:r>
                <a:rPr lang="en-US" sz="3200" b="1" dirty="0">
                  <a:latin typeface="Myriad Pro" panose="020B0503030403020204" pitchFamily="34" charset="0"/>
                </a:rPr>
                <a:t>10%</a:t>
              </a:r>
            </a:p>
          </p:txBody>
        </p:sp>
        <p:sp>
          <p:nvSpPr>
            <p:cNvPr id="63" name="TextBox 62"/>
            <p:cNvSpPr txBox="1"/>
            <p:nvPr/>
          </p:nvSpPr>
          <p:spPr>
            <a:xfrm>
              <a:off x="995373" y="964986"/>
              <a:ext cx="1104592" cy="438581"/>
            </a:xfrm>
            <a:prstGeom prst="rect">
              <a:avLst/>
            </a:prstGeom>
            <a:noFill/>
          </p:spPr>
          <p:txBody>
            <a:bodyPr wrap="square" rtlCol="0">
              <a:spAutoFit/>
            </a:bodyPr>
            <a:lstStyle/>
            <a:p>
              <a:pPr algn="r"/>
              <a:r>
                <a:rPr lang="en-US" sz="3200" b="1" dirty="0">
                  <a:latin typeface="Myriad Pro" panose="020B0503030403020204" pitchFamily="34" charset="0"/>
                </a:rPr>
                <a:t>100%</a:t>
              </a:r>
            </a:p>
          </p:txBody>
        </p:sp>
        <p:sp>
          <p:nvSpPr>
            <p:cNvPr id="64" name="TextBox 63"/>
            <p:cNvSpPr txBox="1"/>
            <p:nvPr/>
          </p:nvSpPr>
          <p:spPr>
            <a:xfrm>
              <a:off x="1809141" y="4414547"/>
              <a:ext cx="5801444" cy="438581"/>
            </a:xfrm>
            <a:prstGeom prst="rect">
              <a:avLst/>
            </a:prstGeom>
            <a:noFill/>
          </p:spPr>
          <p:txBody>
            <a:bodyPr wrap="none" rtlCol="0">
              <a:spAutoFit/>
            </a:bodyPr>
            <a:lstStyle/>
            <a:p>
              <a:r>
                <a:rPr lang="en-US" sz="3200" dirty="0">
                  <a:latin typeface="Myriad Pro" panose="020B0503030403020204" pitchFamily="34" charset="0"/>
                </a:rPr>
                <a:t>Management budget (US$ per year per km</a:t>
              </a:r>
              <a:r>
                <a:rPr lang="en-US" sz="3200" baseline="30000" dirty="0">
                  <a:latin typeface="Myriad Pro" panose="020B0503030403020204" pitchFamily="34" charset="0"/>
                </a:rPr>
                <a:t>2</a:t>
              </a:r>
              <a:r>
                <a:rPr lang="en-US" sz="3200" dirty="0">
                  <a:latin typeface="Myriad Pro" panose="020B0503030403020204" pitchFamily="34" charset="0"/>
                </a:rPr>
                <a:t>)</a:t>
              </a:r>
            </a:p>
          </p:txBody>
        </p:sp>
        <p:sp>
          <p:nvSpPr>
            <p:cNvPr id="65" name="TextBox 64"/>
            <p:cNvSpPr txBox="1"/>
            <p:nvPr/>
          </p:nvSpPr>
          <p:spPr>
            <a:xfrm rot="16200000">
              <a:off x="-61706" y="2343077"/>
              <a:ext cx="1834108" cy="438581"/>
            </a:xfrm>
            <a:prstGeom prst="rect">
              <a:avLst/>
            </a:prstGeom>
            <a:noFill/>
          </p:spPr>
          <p:txBody>
            <a:bodyPr wrap="none" rtlCol="0">
              <a:spAutoFit/>
            </a:bodyPr>
            <a:lstStyle/>
            <a:p>
              <a:r>
                <a:rPr lang="en-US" sz="3200" b="1" dirty="0">
                  <a:latin typeface="Myriad Pro" panose="020B0503030403020204" pitchFamily="34" charset="0"/>
                </a:rPr>
                <a:t>Lion Density</a:t>
              </a:r>
            </a:p>
          </p:txBody>
        </p:sp>
      </p:grpSp>
    </p:spTree>
    <p:extLst>
      <p:ext uri="{BB962C8B-B14F-4D97-AF65-F5344CB8AC3E}">
        <p14:creationId xmlns:p14="http://schemas.microsoft.com/office/powerpoint/2010/main" val="4326434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4973</TotalTime>
  <Words>1730</Words>
  <Application>Microsoft Macintosh PowerPoint</Application>
  <PresentationFormat>Widescreen</PresentationFormat>
  <Paragraphs>399</Paragraphs>
  <Slides>45</Slides>
  <Notes>35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45</vt:i4>
      </vt:variant>
    </vt:vector>
  </HeadingPairs>
  <TitlesOfParts>
    <vt:vector size="58" baseType="lpstr">
      <vt:lpstr>MS PGothic</vt:lpstr>
      <vt:lpstr>MS PGothic</vt:lpstr>
      <vt:lpstr>Arial</vt:lpstr>
      <vt:lpstr>Calibri</vt:lpstr>
      <vt:lpstr>Century Gothic</vt:lpstr>
      <vt:lpstr>Garamond</vt:lpstr>
      <vt:lpstr>Myriad Pro</vt:lpstr>
      <vt:lpstr>Segoe Print</vt:lpstr>
      <vt:lpstr>Source Sans Pro</vt:lpstr>
      <vt:lpstr>Source Sans Pro Semibold</vt:lpstr>
      <vt:lpstr>Sours sans pro</vt:lpstr>
      <vt:lpstr>Symbol</vt:lpstr>
      <vt:lpstr>Savon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UIF Steering Committee   UWA / NFA / Ministry / Office of the President / UTB / UIA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Category 1   Potential Tourism Concessions</vt:lpstr>
      <vt:lpstr>PowerPoint Presentation</vt:lpstr>
      <vt:lpstr>PowerPoint Presentation</vt:lpstr>
      <vt:lpstr>PowerPoint Presentation</vt:lpstr>
      <vt:lpstr>Murchison Falls National Park</vt:lpstr>
      <vt:lpstr>Heart of Murchison</vt:lpstr>
      <vt:lpstr>PowerPoint Presentation</vt:lpstr>
      <vt:lpstr>Kibale National Park</vt:lpstr>
      <vt:lpstr>PowerPoint Presentation</vt:lpstr>
      <vt:lpstr>Kidepo National Park</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Uganda Conservation and Tourism Investment Forum</dc:title>
  <dc:creator>Alistair Pole</dc:creator>
  <cp:lastModifiedBy>Simba Conference Room - 202-939-3325</cp:lastModifiedBy>
  <cp:revision>127</cp:revision>
  <dcterms:created xsi:type="dcterms:W3CDTF">2017-10-01T18:58:01Z</dcterms:created>
  <dcterms:modified xsi:type="dcterms:W3CDTF">2018-05-03T14:02:05Z</dcterms:modified>
</cp:coreProperties>
</file>